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handoutMasterIdLst>
    <p:handoutMasterId r:id="rId10"/>
  </p:handoutMasterIdLst>
  <p:sldIdLst>
    <p:sldId id="256" r:id="rId3"/>
    <p:sldId id="285" r:id="rId4"/>
    <p:sldId id="258" r:id="rId5"/>
    <p:sldId id="286" r:id="rId6"/>
    <p:sldId id="28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E7E7E7"/>
    <a:srgbClr val="FCD9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>
      <p:cViewPr varScale="1">
        <p:scale>
          <a:sx n="108" d="100"/>
          <a:sy n="108" d="100"/>
        </p:scale>
        <p:origin x="17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A43DD-7912-413F-B476-1446131522B6}" type="datetimeFigureOut">
              <a:rPr lang="en-US" smtClean="0"/>
              <a:pPr/>
              <a:t>7/4/19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8097-13EB-46C4-952A-F182A9829C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4914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Header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6B7BF-9EFB-4157-8F7E-9AB744A020B9}" type="datetimeFigureOut">
              <a:rPr lang="en-US" smtClean="0"/>
              <a:pPr/>
              <a:t>7/4/19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A9FA9-4929-43D8-957A-E7F935503D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67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30425"/>
            <a:ext cx="7391400" cy="14700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 algn="l"/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17976"/>
            <a:ext cx="6248400" cy="954024"/>
          </a:xfrm>
        </p:spPr>
        <p:txBody>
          <a:bodyPr vert="horz" lIns="91440" tIns="45720" rIns="91440" bIns="45720" rtlCol="0">
            <a:normAutofit fontScale="92500" lnSpcReduction="20000"/>
          </a:bodyPr>
          <a:lstStyle>
            <a:lvl1pPr>
              <a:defRPr lang="en-US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lide Number Placeholder 11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 descr="RSA-Brick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1809750" cy="9906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4953000"/>
            <a:ext cx="9144000" cy="4572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1239839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5" y="3025775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439989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5" y="4120285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65413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1331835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439989" cy="617220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6151517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 bwMode="gray">
          <a:xfrm>
            <a:off x="0" y="1"/>
            <a:ext cx="9144000" cy="5886451"/>
            <a:chOff x="0" y="0"/>
            <a:chExt cx="9144000" cy="4414838"/>
          </a:xfrm>
        </p:grpSpPr>
        <p:sp>
          <p:nvSpPr>
            <p:cNvPr id="13" name="Rectangle 12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1613351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5" y="3274485"/>
            <a:ext cx="6048375" cy="253560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343219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 -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 bwMode="gray">
          <a:xfrm>
            <a:off x="0" y="1"/>
            <a:ext cx="9144000" cy="5886451"/>
            <a:chOff x="0" y="0"/>
            <a:chExt cx="9144000" cy="4414838"/>
          </a:xfrm>
        </p:grpSpPr>
        <p:sp>
          <p:nvSpPr>
            <p:cNvPr id="10" name="Rectangle 9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2728914" y="2219252"/>
            <a:ext cx="6048375" cy="2988687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101315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/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 bwMode="gray">
          <a:xfrm>
            <a:off x="0" y="1"/>
            <a:ext cx="9144000" cy="5886451"/>
            <a:chOff x="0" y="0"/>
            <a:chExt cx="9144000" cy="4414838"/>
          </a:xfrm>
        </p:grpSpPr>
        <p:sp>
          <p:nvSpPr>
            <p:cNvPr id="9" name="Rectangle 8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0000"/>
                    <a:lumOff val="6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347554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1331835"/>
            <a:ext cx="6048376" cy="1354217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5" y="3025777"/>
            <a:ext cx="6048375" cy="2803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8613550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>
              <a:lnSpc>
                <a:spcPts val="36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5" y="1432984"/>
            <a:ext cx="8410575" cy="4510616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6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02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06558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5" y="1123951"/>
            <a:ext cx="8410575" cy="46162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992545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5" y="1123951"/>
            <a:ext cx="8410575" cy="46162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5" y="1873250"/>
            <a:ext cx="8410575" cy="407034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11366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5" y="1412876"/>
            <a:ext cx="2073275" cy="45307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2728913" y="1412876"/>
            <a:ext cx="6048376" cy="45307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6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7602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66715" y="1873251"/>
            <a:ext cx="2073275" cy="407035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2728913" y="1892300"/>
            <a:ext cx="6048376" cy="4051299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5" y="1123951"/>
            <a:ext cx="8410575" cy="46162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97128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3" y="1412876"/>
            <a:ext cx="4032467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4744821" y="1412876"/>
            <a:ext cx="4032467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6103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3" y="1412876"/>
            <a:ext cx="4032467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80894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4744821" y="1412876"/>
            <a:ext cx="4032467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8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6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4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5956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412876"/>
            <a:ext cx="4032251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4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4745037" y="1412876"/>
            <a:ext cx="4032251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4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253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5" y="203201"/>
            <a:ext cx="8410575" cy="920751"/>
          </a:xfrm>
          <a:prstGeom prst="rect">
            <a:avLst/>
          </a:prstGeom>
          <a:noFill/>
        </p:spPr>
        <p:txBody>
          <a:bodyPr lIns="0" tIns="0" rIns="0" bIns="0" anchor="b" anchorCtr="0"/>
          <a:lstStyle>
            <a:lvl1pPr algn="l" defTabSz="9144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lang="en-US" sz="32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412876"/>
            <a:ext cx="2075688" cy="4551893"/>
          </a:xfrm>
          <a:prstGeom prst="rect">
            <a:avLst/>
          </a:prstGeom>
          <a:solidFill>
            <a:srgbClr val="E7E7E7"/>
          </a:solidFill>
        </p:spPr>
        <p:txBody>
          <a:bodyPr lIns="91440" tIns="1371600" rIns="9144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>
                <a:solidFill>
                  <a:schemeClr val="bg2"/>
                </a:solidFill>
                <a:latin typeface="Verdana" pitchFamily="34" charset="0"/>
              </a:defRPr>
            </a:lvl2pPr>
            <a:lvl3pPr marL="233363" indent="0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defRPr sz="11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1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0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2728576" y="1412876"/>
            <a:ext cx="6048712" cy="455189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18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1800">
                <a:solidFill>
                  <a:schemeClr val="bg2"/>
                </a:solidFill>
                <a:latin typeface="Verdana" pitchFamily="34" charset="0"/>
              </a:defRPr>
            </a:lvl2pPr>
            <a:lvl3pPr marL="509588" indent="-169863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400">
                <a:solidFill>
                  <a:schemeClr val="bg2"/>
                </a:solidFill>
                <a:latin typeface="Verdana" pitchFamily="34" charset="0"/>
              </a:defRPr>
            </a:lvl3pPr>
            <a:lvl4pPr marL="862013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254125" indent="-2222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05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 bwMode="gray">
          <a:xfrm>
            <a:off x="481904" y="1527177"/>
            <a:ext cx="1843424" cy="1152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661734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419600"/>
            <a:ext cx="9144000" cy="13716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9898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366715" y="1432984"/>
            <a:ext cx="8410575" cy="4510616"/>
          </a:xfrm>
          <a:prstGeom prst="rect">
            <a:avLst/>
          </a:prstGeom>
          <a:noFill/>
        </p:spPr>
        <p:txBody>
          <a:bodyPr lIns="0" tIns="0" rIns="0" bIns="0"/>
          <a:lstStyle>
            <a:lvl1pPr marL="225425" indent="-225425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3600">
                <a:solidFill>
                  <a:schemeClr val="tx2"/>
                </a:solidFill>
                <a:latin typeface="Verdana" pitchFamily="34" charset="0"/>
              </a:defRPr>
            </a:lvl1pPr>
            <a:lvl2pPr marL="581025" indent="0" algn="l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“Click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348370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203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096000"/>
            <a:ext cx="9144000" cy="76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63375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MC-no-tag_white_RGB-150dpi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5139444" y="2737717"/>
            <a:ext cx="3357739" cy="1081129"/>
          </a:xfrm>
          <a:prstGeom prst="rect">
            <a:avLst/>
          </a:prstGeom>
        </p:spPr>
      </p:pic>
      <p:pic>
        <p:nvPicPr>
          <p:cNvPr id="5" name="Picture 4" descr="RSA_Division_EMC_RGB_large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2800" y="2795324"/>
            <a:ext cx="2325776" cy="109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7629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RSA-Brick.png"/>
          <p:cNvPicPr>
            <a:picLocks noChangeAspect="1"/>
          </p:cNvPicPr>
          <p:nvPr userDrawn="1"/>
        </p:nvPicPr>
        <p:blipFill>
          <a:blip r:embed="rId2" cstate="print"/>
          <a:srcRect l="38497" t="45555" r="48562" b="48888"/>
          <a:stretch>
            <a:fillRect/>
          </a:stretch>
        </p:blipFill>
        <p:spPr>
          <a:xfrm>
            <a:off x="304800" y="6486144"/>
            <a:ext cx="609600" cy="338667"/>
          </a:xfrm>
          <a:prstGeom prst="rect">
            <a:avLst/>
          </a:prstGeom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917448" y="6473952"/>
            <a:ext cx="2895600" cy="365125"/>
          </a:xfrm>
        </p:spPr>
        <p:txBody>
          <a:bodyPr/>
          <a:lstStyle>
            <a:lvl1pPr marL="0" algn="l" defTabSz="914400" rtl="0" eaLnBrk="1" latinLnBrk="0" hangingPunct="1">
              <a:defRPr lang="en-US" sz="18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RSA SID SW Token for iOS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 algn="l"/>
            <a:r>
              <a:rPr lang="en-US"/>
              <a:t>Click to edit Master title style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endParaRPr lang="en-US" sz="18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RSA-Brick.png"/>
          <p:cNvPicPr>
            <a:picLocks noChangeAspect="1"/>
          </p:cNvPicPr>
          <p:nvPr userDrawn="1"/>
        </p:nvPicPr>
        <p:blipFill>
          <a:blip r:embed="rId2" cstate="print"/>
          <a:srcRect l="38497" t="45555" r="48562" b="48888"/>
          <a:stretch>
            <a:fillRect/>
          </a:stretch>
        </p:blipFill>
        <p:spPr>
          <a:xfrm>
            <a:off x="304800" y="6486144"/>
            <a:ext cx="609600" cy="3386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6592" y="6482058"/>
            <a:ext cx="4636008" cy="3651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en-US" sz="18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en-US" dirty="0"/>
              <a:t>RSA SID SW Token for iOS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484366"/>
            <a:ext cx="21336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E4B4F05-7882-4868-8062-9F8E352270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625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RSA SID SW Token for iOS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B4F05-7882-4868-8062-9F8E352270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82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 bwMode="gray">
          <a:xfrm flipH="1">
            <a:off x="8553451" y="6710723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defRPr/>
            </a:pPr>
            <a:fld id="{61F684CE-B7BB-4223-BA2B-B47808B845F1}" type="slidenum">
              <a:rPr lang="en-US" sz="800" smtClean="0">
                <a:solidFill>
                  <a:srgbClr val="4D4D4D"/>
                </a:solidFill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4D4D4D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 bwMode="gray">
          <a:xfrm>
            <a:off x="0" y="6172202"/>
            <a:ext cx="9144000" cy="514351"/>
            <a:chOff x="0" y="6172201"/>
            <a:chExt cx="9144000" cy="514351"/>
          </a:xfrm>
        </p:grpSpPr>
        <p:sp>
          <p:nvSpPr>
            <p:cNvPr id="8" name="Rectangle 7"/>
            <p:cNvSpPr/>
            <p:nvPr userDrawn="1"/>
          </p:nvSpPr>
          <p:spPr bwMode="gray">
            <a:xfrm>
              <a:off x="0" y="6172201"/>
              <a:ext cx="9144000" cy="5143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1" name="Picture 10" descr="EMC logo white-lg.png"/>
            <p:cNvPicPr>
              <a:picLocks noChangeAspect="1"/>
            </p:cNvPicPr>
            <p:nvPr userDrawn="1"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848600" y="6280319"/>
              <a:ext cx="928688" cy="292447"/>
            </a:xfrm>
            <a:prstGeom prst="rect">
              <a:avLst/>
            </a:prstGeom>
          </p:spPr>
        </p:pic>
        <p:pic>
          <p:nvPicPr>
            <p:cNvPr id="13" name="Picture 12" descr="RSA_Division_EMC_logo.png"/>
            <p:cNvPicPr>
              <a:picLocks noChangeAspect="1"/>
            </p:cNvPicPr>
            <p:nvPr userDrawn="1"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66712" y="6261113"/>
              <a:ext cx="731520" cy="33652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 bwMode="gray">
          <a:xfrm>
            <a:off x="366715" y="6710723"/>
            <a:ext cx="22329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defRPr/>
            </a:pPr>
            <a:r>
              <a:rPr lang="en-US" sz="800" kern="0" dirty="0">
                <a:solidFill>
                  <a:srgbClr val="4D4D4D"/>
                </a:solidFill>
              </a:rPr>
              <a:t>EMC CONFIDENTIAL—INTERNAL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418900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RSA SID SW Token for iOS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US" dirty="0"/>
              <a:t>UXD Team Design Review</a:t>
            </a:r>
          </a:p>
          <a:p>
            <a:pPr marL="0" indent="0" algn="l">
              <a:buNone/>
            </a:pPr>
            <a:r>
              <a:rPr lang="en-US" sz="2400" dirty="0"/>
              <a:t>	</a:t>
            </a:r>
          </a:p>
        </p:txBody>
      </p:sp>
      <p:pic>
        <p:nvPicPr>
          <p:cNvPr id="11" name="Picture 10" descr="RSA-Brick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143000"/>
            <a:ext cx="180975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1981200" cy="365125"/>
          </a:xfrm>
        </p:spPr>
        <p:txBody>
          <a:bodyPr/>
          <a:lstStyle/>
          <a:p>
            <a:fld id="{2E4B4F05-7882-4868-8062-9F8E3522703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7696200" y="6425728"/>
            <a:ext cx="2226224" cy="2263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6/18/2013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78253" y="3763943"/>
            <a:ext cx="1600200" cy="2173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2438400" cy="180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7620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Geogrotesque UlLg" pitchFamily="50" charset="0"/>
              </a:rPr>
              <a:t>SOFTWARE TOKEN REDESIGN </a:t>
            </a:r>
            <a:r>
              <a:rPr lang="en-US" sz="2400" dirty="0">
                <a:solidFill>
                  <a:schemeClr val="bg1"/>
                </a:solidFill>
                <a:latin typeface="Geogrotesque UlLg" pitchFamily="50" charset="0"/>
              </a:rPr>
              <a:t>(iOS)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927" y="990600"/>
            <a:ext cx="56942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grotesque Md" pitchFamily="50" charset="0"/>
              </a:rPr>
              <a:t>Background Context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External design consultant and Software Token UXD and PM members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Initial evaluation and design phases (late 2012)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8546" y="1865293"/>
            <a:ext cx="58812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grotesque Md" pitchFamily="50" charset="0"/>
              </a:rPr>
              <a:t>Goals Related to 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Delight our customer (wow &amp; ease-of-use)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Differentiate us from our competitors (modern look-n-feel, ease-of-use)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Show brand standard consistency to the marketplace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19546" y="3124200"/>
            <a:ext cx="778625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474446" y="4185502"/>
            <a:ext cx="2802153" cy="2173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474446" y="5029200"/>
            <a:ext cx="1201954" cy="2173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662527" y="5464134"/>
            <a:ext cx="2468880" cy="2173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928" y="3505200"/>
            <a:ext cx="363644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eogrotesque Md" pitchFamily="50" charset="0"/>
              </a:rPr>
              <a:t>Highlights: the new iOS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eogrotesque Rg" pitchFamily="50" charset="0"/>
              </a:rPr>
              <a:t>Modern visual design </a:t>
            </a:r>
            <a:r>
              <a:rPr lang="en-US" sz="1400" dirty="0">
                <a:latin typeface="Geogrotesque Rg" pitchFamily="50" charset="0"/>
              </a:rPr>
              <a:t>with a clean and simple interaction model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eogrotesque Rg" pitchFamily="50" charset="0"/>
              </a:rPr>
              <a:t>Associates</a:t>
            </a:r>
            <a:r>
              <a:rPr lang="en-US" sz="1400" dirty="0">
                <a:latin typeface="Geogrotesque Rg" pitchFamily="50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Geogrotesque Rg" pitchFamily="50" charset="0"/>
              </a:rPr>
              <a:t>innovation with our brand</a:t>
            </a:r>
            <a:r>
              <a:rPr lang="en-US" sz="1400" dirty="0">
                <a:latin typeface="Geogrotesque Rg" pitchFamily="50" charset="0"/>
              </a:rPr>
              <a:t> – graphical circular timer (i.e. RSA is trying new things and producing better designs with each major release)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Geogrotesque Rg" pitchFamily="50" charset="0"/>
              </a:rPr>
              <a:t>Usability tested </a:t>
            </a:r>
            <a:r>
              <a:rPr lang="en-US" sz="1400" dirty="0">
                <a:latin typeface="Geogrotesque Rg" pitchFamily="50" charset="0"/>
              </a:rPr>
              <a:t>with external hardware and software users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Is </a:t>
            </a:r>
            <a:r>
              <a:rPr lang="en-US" sz="1400" dirty="0">
                <a:solidFill>
                  <a:schemeClr val="bg1"/>
                </a:solidFill>
                <a:latin typeface="Geogrotesque Rg" pitchFamily="50" charset="0"/>
              </a:rPr>
              <a:t>fun, because you can personalize </a:t>
            </a:r>
            <a:r>
              <a:rPr lang="en-US" sz="1400" dirty="0">
                <a:latin typeface="Geogrotesque Rg" pitchFamily="50" charset="0"/>
              </a:rPr>
              <a:t>your token. (We have usability test quotes of people saying the color picker and name customization is fun.)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694809"/>
            <a:ext cx="9144000" cy="182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40356" y="3352800"/>
            <a:ext cx="4998844" cy="3227812"/>
            <a:chOff x="3611756" y="3468255"/>
            <a:chExt cx="4998844" cy="32278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434">
              <a:off x="3611756" y="3546868"/>
              <a:ext cx="18288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156" y="3952867"/>
              <a:ext cx="1828800" cy="2743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2005" y="3468255"/>
              <a:ext cx="13716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3891">
              <a:off x="7239000" y="4295767"/>
              <a:ext cx="1371600" cy="2057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0" name="TextBox 19"/>
          <p:cNvSpPr txBox="1"/>
          <p:nvPr/>
        </p:nvSpPr>
        <p:spPr>
          <a:xfrm>
            <a:off x="138546" y="3716808"/>
            <a:ext cx="36318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 </a:t>
            </a:r>
          </a:p>
          <a:p>
            <a:endParaRPr lang="en-US" sz="1400" dirty="0">
              <a:latin typeface="Geogrotesque Rg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Geogrotesque Rg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Geogrotesque Rg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Geogrotesque Rg" pitchFamily="50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latin typeface="Geogrotesque Rg" pitchFamily="50" charset="0"/>
              </a:rPr>
              <a:t> </a:t>
            </a:r>
          </a:p>
          <a:p>
            <a:r>
              <a:rPr lang="en-US" sz="1400" dirty="0">
                <a:latin typeface="Geogrotesque Rg" pitchFamily="50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>
              <a:latin typeface="Geogrotesque Rg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504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First Experience: Email Device ID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342" y="4724400"/>
            <a:ext cx="7332458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Font: Design uses (non native) Geogrotesque – PM may reject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RSA Logo: The RSA logo has a modern look to match app – Marketing may reject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3" y="914400"/>
            <a:ext cx="2438400" cy="3657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914400"/>
            <a:ext cx="2057109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2438400" cy="3657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User Activates Token (1 of 2)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342" y="4724400"/>
            <a:ext cx="7332458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Keyboard: Keyboard is not quite native – dark skin (not sure if we will keep this)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Processing/Success: Most of the screen is blank </a:t>
            </a:r>
            <a:r>
              <a:rPr lang="en-US" sz="1200" i="1" dirty="0">
                <a:solidFill>
                  <a:schemeClr val="bg1">
                    <a:lumMod val="75000"/>
                  </a:schemeClr>
                </a:solidFill>
              </a:rPr>
              <a:t>(I’m not crazy about it, PM thinks its fine.)</a:t>
            </a:r>
            <a:endParaRPr lang="en-US" sz="16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3" y="914400"/>
            <a:ext cx="2438400" cy="3657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24384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438400" cy="3657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54" y="5486400"/>
            <a:ext cx="548640" cy="82296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56" y="5486400"/>
            <a:ext cx="548640" cy="8229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5" y="5486400"/>
            <a:ext cx="548640" cy="82296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07" y="5486400"/>
            <a:ext cx="548640" cy="8229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10" y="5486400"/>
            <a:ext cx="548640" cy="82296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58" y="5486400"/>
            <a:ext cx="548640" cy="82296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29000" y="5669280"/>
            <a:ext cx="118603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C00000"/>
                </a:solidFill>
              </a:rPr>
              <a:t>DESIGN FLOW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435450" y="566928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855050" y="566928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0600" y="6391922"/>
            <a:ext cx="1643234" cy="0"/>
          </a:xfrm>
          <a:prstGeom prst="line">
            <a:avLst/>
          </a:prstGeom>
          <a:ln>
            <a:solidFill>
              <a:srgbClr val="898989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38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/>
              <a:t>User Activates Token (2 of 2)</a:t>
            </a:r>
            <a:endParaRPr lang="en-US"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RSA SID SW Token for iOS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B4F05-7882-4868-8062-9F8E3522703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92342" y="4724400"/>
            <a:ext cx="7332458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Personalization: Uses the same screen as Edit; but some text is different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solidFill>
                  <a:schemeClr val="bg1">
                    <a:lumMod val="75000"/>
                  </a:schemeClr>
                </a:solidFill>
              </a:rPr>
              <a:t>Screen Up: Screen moves up to accommodate text field.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23" y="914400"/>
            <a:ext cx="2438400" cy="3657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914400"/>
            <a:ext cx="2438400" cy="365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914400"/>
            <a:ext cx="2438400" cy="3657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54" y="5486400"/>
            <a:ext cx="548640" cy="8229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56" y="5486400"/>
            <a:ext cx="548640" cy="8229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405" y="5486400"/>
            <a:ext cx="548640" cy="8229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07" y="5486400"/>
            <a:ext cx="548640" cy="8229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010" y="5486400"/>
            <a:ext cx="548640" cy="8229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858" y="5486400"/>
            <a:ext cx="548640" cy="8229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429000" y="5669280"/>
            <a:ext cx="1186033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dirty="0">
                <a:solidFill>
                  <a:srgbClr val="C00000"/>
                </a:solidFill>
              </a:rPr>
              <a:t>DESIGN FLOW</a:t>
            </a:r>
            <a:endParaRPr lang="en-US" sz="900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35450" y="566928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855050" y="5669280"/>
            <a:ext cx="0" cy="4572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891166" y="6391922"/>
            <a:ext cx="1643234" cy="0"/>
          </a:xfrm>
          <a:prstGeom prst="line">
            <a:avLst/>
          </a:prstGeom>
          <a:ln>
            <a:solidFill>
              <a:srgbClr val="898989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2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02046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SA_2012_Template">
  <a:themeElements>
    <a:clrScheme name="RSA*">
      <a:dk1>
        <a:srgbClr val="000000"/>
      </a:dk1>
      <a:lt1>
        <a:srgbClr val="FFFFFF"/>
      </a:lt1>
      <a:dk2>
        <a:srgbClr val="D52B1E"/>
      </a:dk2>
      <a:lt2>
        <a:srgbClr val="4D4D4D"/>
      </a:lt2>
      <a:accent1>
        <a:srgbClr val="D52B1E"/>
      </a:accent1>
      <a:accent2>
        <a:srgbClr val="949599"/>
      </a:accent2>
      <a:accent3>
        <a:srgbClr val="426482"/>
      </a:accent3>
      <a:accent4>
        <a:srgbClr val="B46464"/>
      </a:accent4>
      <a:accent5>
        <a:srgbClr val="FFC425"/>
      </a:accent5>
      <a:accent6>
        <a:srgbClr val="3892D0"/>
      </a:accent6>
      <a:hlink>
        <a:srgbClr val="426482"/>
      </a:hlink>
      <a:folHlink>
        <a:srgbClr val="949599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3640</TotalTime>
  <Words>296</Words>
  <Application>Microsoft Macintosh PowerPoint</Application>
  <PresentationFormat>On-screen Show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Geogrotesque Md</vt:lpstr>
      <vt:lpstr>Geogrotesque Rg</vt:lpstr>
      <vt:lpstr>Geogrotesque UlLg</vt:lpstr>
      <vt:lpstr>MetaNormalLF-Roman</vt:lpstr>
      <vt:lpstr>Verdana</vt:lpstr>
      <vt:lpstr>Wingdings</vt:lpstr>
      <vt:lpstr>Office Theme</vt:lpstr>
      <vt:lpstr>RSA_2012_Template</vt:lpstr>
      <vt:lpstr>RSA SID SW Token for iOS</vt:lpstr>
      <vt:lpstr>PowerPoint Presentation</vt:lpstr>
      <vt:lpstr>First Experience: Email Device ID</vt:lpstr>
      <vt:lpstr>User Activates Token (1 of 2)</vt:lpstr>
      <vt:lpstr>User Activates Token (2 of 2)</vt:lpstr>
      <vt:lpstr>PowerPoint Presentation</vt:lpstr>
    </vt:vector>
  </TitlesOfParts>
  <Company>EMC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RSA SecurID</dc:title>
  <dc:creator>jorge.borges@rsa.com</dc:creator>
  <cp:lastModifiedBy>Alyssa Arrigo</cp:lastModifiedBy>
  <cp:revision>307</cp:revision>
  <dcterms:created xsi:type="dcterms:W3CDTF">2012-10-30T16:44:12Z</dcterms:created>
  <dcterms:modified xsi:type="dcterms:W3CDTF">2019-07-04T16:26:14Z</dcterms:modified>
</cp:coreProperties>
</file>