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5" r:id="rId2"/>
    <p:sldId id="257" r:id="rId3"/>
    <p:sldId id="261" r:id="rId4"/>
    <p:sldId id="262" r:id="rId5"/>
    <p:sldId id="267" r:id="rId6"/>
    <p:sldId id="286" r:id="rId7"/>
    <p:sldId id="263" r:id="rId8"/>
    <p:sldId id="268" r:id="rId9"/>
    <p:sldId id="287" r:id="rId10"/>
    <p:sldId id="264" r:id="rId11"/>
    <p:sldId id="269" r:id="rId12"/>
    <p:sldId id="273" r:id="rId13"/>
    <p:sldId id="288" r:id="rId14"/>
    <p:sldId id="274" r:id="rId15"/>
    <p:sldId id="275" r:id="rId16"/>
    <p:sldId id="276" r:id="rId17"/>
    <p:sldId id="271" r:id="rId18"/>
    <p:sldId id="266"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44"/>
    <p:restoredTop sz="94676"/>
  </p:normalViewPr>
  <p:slideViewPr>
    <p:cSldViewPr snapToGrid="0" snapToObjects="1">
      <p:cViewPr varScale="1">
        <p:scale>
          <a:sx n="128" d="100"/>
          <a:sy n="128" d="100"/>
        </p:scale>
        <p:origin x="576"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5/29/20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5/29/20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5/29/20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 name="Group 42">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4" name="Straight Connector 43">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6"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Isosceles Triangle 47">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51">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55" name="Rectangle 54">
            <a:extLst>
              <a:ext uri="{FF2B5EF4-FFF2-40B4-BE49-F238E27FC236}">
                <a16:creationId xmlns:a16="http://schemas.microsoft.com/office/drawing/2014/main" id="{2783C067-F8BF-4755-B516-8A0CD74C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2ED796EC-E7FF-46DB-B912-FB08BF12A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9" name="Isosceles Triangle 58">
            <a:extLst>
              <a:ext uri="{FF2B5EF4-FFF2-40B4-BE49-F238E27FC236}">
                <a16:creationId xmlns:a16="http://schemas.microsoft.com/office/drawing/2014/main" id="{549A2DAB-B431-487D-95AD-BB0FECB49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8534" y="3818467"/>
            <a:ext cx="4450292" cy="3039533"/>
          </a:xfrm>
          <a:prstGeom prst="triangle">
            <a:avLst>
              <a:gd name="adj" fmla="val 100000"/>
            </a:avLst>
          </a:prstGeom>
          <a:solidFill>
            <a:schemeClr val="accent1">
              <a:alpha val="88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7">
            <a:extLst>
              <a:ext uri="{FF2B5EF4-FFF2-40B4-BE49-F238E27FC236}">
                <a16:creationId xmlns:a16="http://schemas.microsoft.com/office/drawing/2014/main" id="{0819F787-32B4-46A8-BC57-C6571BCEE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5641" y="0"/>
            <a:ext cx="17663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cxnSp>
        <p:nvCxnSpPr>
          <p:cNvPr id="63" name="Straight Connector 62">
            <a:extLst>
              <a:ext uri="{FF2B5EF4-FFF2-40B4-BE49-F238E27FC236}">
                <a16:creationId xmlns:a16="http://schemas.microsoft.com/office/drawing/2014/main" id="{C5ECDEE1-7093-418F-9CF5-24EEB115C1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134600" y="0"/>
            <a:ext cx="17272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045062AF-EB11-4651-BC4A-4DA21768D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9085953E-7066-0640-8A29-382B3EE880C2}"/>
              </a:ext>
            </a:extLst>
          </p:cNvPr>
          <p:cNvSpPr>
            <a:spLocks noGrp="1"/>
          </p:cNvSpPr>
          <p:nvPr>
            <p:ph idx="1"/>
          </p:nvPr>
        </p:nvSpPr>
        <p:spPr>
          <a:xfrm>
            <a:off x="1507067" y="4050833"/>
            <a:ext cx="7766936" cy="1096899"/>
          </a:xfrm>
        </p:spPr>
        <p:txBody>
          <a:bodyPr vert="horz" lIns="91440" tIns="45720" rIns="91440" bIns="45720" rtlCol="0" anchor="t">
            <a:normAutofit/>
          </a:bodyPr>
          <a:lstStyle/>
          <a:p>
            <a:pPr marL="0" indent="0" algn="r">
              <a:buNone/>
            </a:pPr>
            <a:r>
              <a:rPr lang="en-US" dirty="0">
                <a:solidFill>
                  <a:schemeClr val="tx1">
                    <a:lumMod val="50000"/>
                    <a:lumOff val="50000"/>
                  </a:schemeClr>
                </a:solidFill>
              </a:rPr>
              <a:t>A Learning Management System (LMS) for NCLEX Exam Prep</a:t>
            </a:r>
          </a:p>
        </p:txBody>
      </p:sp>
      <p:sp>
        <p:nvSpPr>
          <p:cNvPr id="2" name="Title 1">
            <a:extLst>
              <a:ext uri="{FF2B5EF4-FFF2-40B4-BE49-F238E27FC236}">
                <a16:creationId xmlns:a16="http://schemas.microsoft.com/office/drawing/2014/main" id="{6F5F2F5F-74C0-CC40-9E50-77926828895F}"/>
              </a:ext>
            </a:extLst>
          </p:cNvPr>
          <p:cNvSpPr>
            <a:spLocks noGrp="1"/>
          </p:cNvSpPr>
          <p:nvPr>
            <p:ph type="title"/>
          </p:nvPr>
        </p:nvSpPr>
        <p:spPr>
          <a:xfrm>
            <a:off x="1507067" y="1397000"/>
            <a:ext cx="7766936" cy="2653836"/>
          </a:xfrm>
        </p:spPr>
        <p:txBody>
          <a:bodyPr vert="horz" lIns="91440" tIns="45720" rIns="91440" bIns="45720" rtlCol="0" anchor="b">
            <a:normAutofit/>
          </a:bodyPr>
          <a:lstStyle/>
          <a:p>
            <a:pPr algn="r"/>
            <a:r>
              <a:rPr lang="en-US" sz="5400" dirty="0"/>
              <a:t>VATI: Virtual ATI</a:t>
            </a:r>
          </a:p>
        </p:txBody>
      </p:sp>
    </p:spTree>
    <p:extLst>
      <p:ext uri="{BB962C8B-B14F-4D97-AF65-F5344CB8AC3E}">
        <p14:creationId xmlns:p14="http://schemas.microsoft.com/office/powerpoint/2010/main" val="361329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6401F-50E9-EC4D-AD4C-748ACD5B35C4}"/>
              </a:ext>
            </a:extLst>
          </p:cNvPr>
          <p:cNvSpPr>
            <a:spLocks noGrp="1"/>
          </p:cNvSpPr>
          <p:nvPr>
            <p:ph type="title"/>
          </p:nvPr>
        </p:nvSpPr>
        <p:spPr>
          <a:xfrm>
            <a:off x="447319" y="189288"/>
            <a:ext cx="8596668" cy="1320800"/>
          </a:xfrm>
        </p:spPr>
        <p:txBody>
          <a:bodyPr/>
          <a:lstStyle/>
          <a:p>
            <a:r>
              <a:rPr lang="en-US" dirty="0"/>
              <a:t>Usability Testing – Dashboard Findings</a:t>
            </a:r>
          </a:p>
        </p:txBody>
      </p:sp>
      <p:sp>
        <p:nvSpPr>
          <p:cNvPr id="5" name="Content Placeholder 4">
            <a:extLst>
              <a:ext uri="{FF2B5EF4-FFF2-40B4-BE49-F238E27FC236}">
                <a16:creationId xmlns:a16="http://schemas.microsoft.com/office/drawing/2014/main" id="{FCB34E37-F755-0041-8134-E3DED6AA1998}"/>
              </a:ext>
            </a:extLst>
          </p:cNvPr>
          <p:cNvSpPr>
            <a:spLocks noGrp="1"/>
          </p:cNvSpPr>
          <p:nvPr>
            <p:ph idx="1"/>
          </p:nvPr>
        </p:nvSpPr>
        <p:spPr>
          <a:xfrm>
            <a:off x="7941284" y="1451109"/>
            <a:ext cx="4009798" cy="4932901"/>
          </a:xfrm>
          <a:solidFill>
            <a:schemeClr val="bg1"/>
          </a:solidFill>
          <a:ln>
            <a:solidFill>
              <a:schemeClr val="accent1"/>
            </a:solidFill>
          </a:ln>
        </p:spPr>
        <p:txBody>
          <a:bodyPr>
            <a:noAutofit/>
          </a:bodyPr>
          <a:lstStyle/>
          <a:p>
            <a:r>
              <a:rPr lang="en-US" sz="1200" dirty="0">
                <a:latin typeface="Trebuchet MS" panose="020B0703020202090204" pitchFamily="34" charset="0"/>
                <a:cs typeface="Calibri" panose="020F0502020204030204" pitchFamily="34" charset="0"/>
              </a:rPr>
              <a:t>5 of 6 users strongly preferred Design A  - Both versions of the dashboard performed well from usability standpoint, though users “wanted to be able to see everything they did” on one page. </a:t>
            </a:r>
            <a:r>
              <a:rPr lang="en-US" sz="1200" b="1" i="1" dirty="0">
                <a:solidFill>
                  <a:schemeClr val="accent2"/>
                </a:solidFill>
                <a:latin typeface="Trebuchet MS" panose="020B0703020202090204" pitchFamily="34" charset="0"/>
                <a:cs typeface="Calibri" panose="020F0502020204030204" pitchFamily="34" charset="0"/>
              </a:rPr>
              <a:t>I learned that while students liked the feeling of accomplishment, they favor the feeling of control. They didn’t like the system ”hiding things” on them, even if they knew how to access it.</a:t>
            </a:r>
          </a:p>
          <a:p>
            <a:r>
              <a:rPr lang="en-US" sz="1200" dirty="0">
                <a:latin typeface="Trebuchet MS" panose="020B0703020202090204" pitchFamily="34" charset="0"/>
                <a:cs typeface="Calibri" panose="020F0502020204030204" pitchFamily="34" charset="0"/>
              </a:rPr>
              <a:t>Like progress indicator close to days left and NCLEX date</a:t>
            </a:r>
          </a:p>
          <a:p>
            <a:r>
              <a:rPr lang="en-US" sz="1200" dirty="0">
                <a:latin typeface="Trebuchet MS" panose="020B0703020202090204" pitchFamily="34" charset="0"/>
                <a:cs typeface="Calibri" panose="020F0502020204030204" pitchFamily="34" charset="0"/>
              </a:rPr>
              <a:t>Can easily see where they are on all modules  </a:t>
            </a:r>
            <a:r>
              <a:rPr lang="en-US" sz="1200" b="1" i="1" dirty="0">
                <a:solidFill>
                  <a:schemeClr val="accent2"/>
                </a:solidFill>
                <a:latin typeface="Trebuchet MS" panose="020B0703020202090204" pitchFamily="34" charset="0"/>
                <a:cs typeface="Calibri" panose="020F0502020204030204" pitchFamily="34" charset="0"/>
              </a:rPr>
              <a:t>Again, this speaks to users wanting control of the system, a basic Heuristic in UX Design.</a:t>
            </a:r>
            <a:endParaRPr lang="en-US" sz="1200" dirty="0">
              <a:latin typeface="Trebuchet MS" panose="020B0703020202090204" pitchFamily="34" charset="0"/>
              <a:cs typeface="Calibri" panose="020F0502020204030204" pitchFamily="34" charset="0"/>
            </a:endParaRPr>
          </a:p>
          <a:p>
            <a:r>
              <a:rPr lang="en-US" sz="1200" dirty="0">
                <a:latin typeface="Trebuchet MS" panose="020B0703020202090204" pitchFamily="34" charset="0"/>
                <a:cs typeface="Calibri" panose="020F0502020204030204" pitchFamily="34" charset="0"/>
              </a:rPr>
              <a:t>Messages from their coach was seen as a ”great help” because they want to know when grades are ready, or other important dates. They felt like “someone real was checking in on them” (which someone is!)</a:t>
            </a:r>
          </a:p>
          <a:p>
            <a:endParaRPr lang="en-US" sz="1200" dirty="0">
              <a:latin typeface="Trebuchet MS" panose="020B070302020209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AB1ADD3-B6B9-D041-8E4B-0033B449BD20}"/>
              </a:ext>
            </a:extLst>
          </p:cNvPr>
          <p:cNvPicPr>
            <a:picLocks noChangeAspect="1"/>
          </p:cNvPicPr>
          <p:nvPr/>
        </p:nvPicPr>
        <p:blipFill>
          <a:blip r:embed="rId2"/>
          <a:stretch>
            <a:fillRect/>
          </a:stretch>
        </p:blipFill>
        <p:spPr>
          <a:xfrm>
            <a:off x="336121" y="849688"/>
            <a:ext cx="3276382" cy="5534322"/>
          </a:xfrm>
          <a:prstGeom prst="rect">
            <a:avLst/>
          </a:prstGeom>
        </p:spPr>
      </p:pic>
      <p:pic>
        <p:nvPicPr>
          <p:cNvPr id="6" name="Picture 5">
            <a:extLst>
              <a:ext uri="{FF2B5EF4-FFF2-40B4-BE49-F238E27FC236}">
                <a16:creationId xmlns:a16="http://schemas.microsoft.com/office/drawing/2014/main" id="{9B67FC9E-BDCF-754B-B2B2-0BD6938F1652}"/>
              </a:ext>
            </a:extLst>
          </p:cNvPr>
          <p:cNvPicPr>
            <a:picLocks noChangeAspect="1"/>
          </p:cNvPicPr>
          <p:nvPr/>
        </p:nvPicPr>
        <p:blipFill>
          <a:blip r:embed="rId3"/>
          <a:stretch>
            <a:fillRect/>
          </a:stretch>
        </p:blipFill>
        <p:spPr>
          <a:xfrm>
            <a:off x="3812473" y="849688"/>
            <a:ext cx="3738835" cy="3585678"/>
          </a:xfrm>
          <a:prstGeom prst="rect">
            <a:avLst/>
          </a:prstGeom>
        </p:spPr>
      </p:pic>
      <p:sp>
        <p:nvSpPr>
          <p:cNvPr id="10" name="TextBox 9">
            <a:extLst>
              <a:ext uri="{FF2B5EF4-FFF2-40B4-BE49-F238E27FC236}">
                <a16:creationId xmlns:a16="http://schemas.microsoft.com/office/drawing/2014/main" id="{605F744E-AA13-4D41-8AF3-06BD77F95538}"/>
              </a:ext>
            </a:extLst>
          </p:cNvPr>
          <p:cNvSpPr txBox="1"/>
          <p:nvPr/>
        </p:nvSpPr>
        <p:spPr>
          <a:xfrm>
            <a:off x="1322186" y="849688"/>
            <a:ext cx="823496" cy="246221"/>
          </a:xfrm>
          <a:prstGeom prst="rect">
            <a:avLst/>
          </a:prstGeom>
          <a:solidFill>
            <a:srgbClr val="00B050"/>
          </a:solidFill>
        </p:spPr>
        <p:txBody>
          <a:bodyPr wrap="square" rtlCol="0">
            <a:spAutoFit/>
          </a:bodyPr>
          <a:lstStyle/>
          <a:p>
            <a:r>
              <a:rPr lang="en-US" sz="1000" b="1" dirty="0">
                <a:solidFill>
                  <a:schemeClr val="bg1"/>
                </a:solidFill>
                <a:latin typeface="Helvetica" pitchFamily="2" charset="0"/>
                <a:cs typeface="Arial Black" panose="020B0604020202020204" pitchFamily="34" charset="0"/>
              </a:rPr>
              <a:t>DESIGN A</a:t>
            </a:r>
          </a:p>
        </p:txBody>
      </p:sp>
      <p:sp>
        <p:nvSpPr>
          <p:cNvPr id="11" name="TextBox 10">
            <a:extLst>
              <a:ext uri="{FF2B5EF4-FFF2-40B4-BE49-F238E27FC236}">
                <a16:creationId xmlns:a16="http://schemas.microsoft.com/office/drawing/2014/main" id="{5E4788DB-C132-4A4F-BDFA-2BD825F7323C}"/>
              </a:ext>
            </a:extLst>
          </p:cNvPr>
          <p:cNvSpPr txBox="1"/>
          <p:nvPr/>
        </p:nvSpPr>
        <p:spPr>
          <a:xfrm>
            <a:off x="5270142" y="849688"/>
            <a:ext cx="823496" cy="246221"/>
          </a:xfrm>
          <a:prstGeom prst="rect">
            <a:avLst/>
          </a:prstGeom>
          <a:solidFill>
            <a:srgbClr val="00B050"/>
          </a:solidFill>
        </p:spPr>
        <p:txBody>
          <a:bodyPr wrap="square" rtlCol="0">
            <a:spAutoFit/>
          </a:bodyPr>
          <a:lstStyle/>
          <a:p>
            <a:r>
              <a:rPr lang="en-US" sz="1000" b="1" dirty="0">
                <a:solidFill>
                  <a:schemeClr val="bg1"/>
                </a:solidFill>
                <a:latin typeface="Helvetica" pitchFamily="2" charset="0"/>
                <a:cs typeface="Arial Black" panose="020B0604020202020204" pitchFamily="34" charset="0"/>
              </a:rPr>
              <a:t>DESIGN B</a:t>
            </a:r>
          </a:p>
        </p:txBody>
      </p:sp>
      <p:sp>
        <p:nvSpPr>
          <p:cNvPr id="9" name="TextBox 8">
            <a:extLst>
              <a:ext uri="{FF2B5EF4-FFF2-40B4-BE49-F238E27FC236}">
                <a16:creationId xmlns:a16="http://schemas.microsoft.com/office/drawing/2014/main" id="{95437191-DF77-6A41-ADA6-035192C2DAAB}"/>
              </a:ext>
            </a:extLst>
          </p:cNvPr>
          <p:cNvSpPr txBox="1"/>
          <p:nvPr/>
        </p:nvSpPr>
        <p:spPr>
          <a:xfrm>
            <a:off x="7941283" y="1204888"/>
            <a:ext cx="3450158" cy="246221"/>
          </a:xfrm>
          <a:prstGeom prst="rect">
            <a:avLst/>
          </a:prstGeom>
          <a:solidFill>
            <a:srgbClr val="00B050"/>
          </a:solidFill>
        </p:spPr>
        <p:txBody>
          <a:bodyPr wrap="square" rtlCol="0">
            <a:spAutoFit/>
          </a:bodyPr>
          <a:lstStyle/>
          <a:p>
            <a:r>
              <a:rPr lang="en-US" sz="1000" b="1" dirty="0">
                <a:solidFill>
                  <a:schemeClr val="bg1"/>
                </a:solidFill>
                <a:latin typeface="Helvetica" pitchFamily="2" charset="0"/>
                <a:cs typeface="Arial Black" panose="020B0604020202020204" pitchFamily="34" charset="0"/>
              </a:rPr>
              <a:t>This data supports the design decisions of Design A</a:t>
            </a:r>
          </a:p>
        </p:txBody>
      </p:sp>
    </p:spTree>
    <p:extLst>
      <p:ext uri="{BB962C8B-B14F-4D97-AF65-F5344CB8AC3E}">
        <p14:creationId xmlns:p14="http://schemas.microsoft.com/office/powerpoint/2010/main" val="328387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79134E0-51EB-3F4B-90B8-7718FA007E93}"/>
              </a:ext>
            </a:extLst>
          </p:cNvPr>
          <p:cNvPicPr>
            <a:picLocks noChangeAspect="1"/>
          </p:cNvPicPr>
          <p:nvPr/>
        </p:nvPicPr>
        <p:blipFill>
          <a:blip r:embed="rId2"/>
          <a:stretch>
            <a:fillRect/>
          </a:stretch>
        </p:blipFill>
        <p:spPr>
          <a:xfrm>
            <a:off x="769883" y="1319001"/>
            <a:ext cx="4746548" cy="3212166"/>
          </a:xfrm>
          <a:prstGeom prst="rect">
            <a:avLst/>
          </a:prstGeom>
        </p:spPr>
      </p:pic>
      <p:sp>
        <p:nvSpPr>
          <p:cNvPr id="2" name="Title 1">
            <a:extLst>
              <a:ext uri="{FF2B5EF4-FFF2-40B4-BE49-F238E27FC236}">
                <a16:creationId xmlns:a16="http://schemas.microsoft.com/office/drawing/2014/main" id="{6D66401F-50E9-EC4D-AD4C-748ACD5B35C4}"/>
              </a:ext>
            </a:extLst>
          </p:cNvPr>
          <p:cNvSpPr>
            <a:spLocks noGrp="1"/>
          </p:cNvSpPr>
          <p:nvPr>
            <p:ph type="title"/>
          </p:nvPr>
        </p:nvSpPr>
        <p:spPr>
          <a:xfrm>
            <a:off x="447318" y="189288"/>
            <a:ext cx="9001481" cy="1320800"/>
          </a:xfrm>
        </p:spPr>
        <p:txBody>
          <a:bodyPr/>
          <a:lstStyle/>
          <a:p>
            <a:r>
              <a:rPr lang="en-US" dirty="0"/>
              <a:t>Usability Testing – Learning Loop Findings</a:t>
            </a:r>
          </a:p>
        </p:txBody>
      </p:sp>
      <p:sp>
        <p:nvSpPr>
          <p:cNvPr id="14" name="Content Placeholder 4">
            <a:extLst>
              <a:ext uri="{FF2B5EF4-FFF2-40B4-BE49-F238E27FC236}">
                <a16:creationId xmlns:a16="http://schemas.microsoft.com/office/drawing/2014/main" id="{89FD4B81-3987-B940-AB4D-C8F60999FB95}"/>
              </a:ext>
            </a:extLst>
          </p:cNvPr>
          <p:cNvSpPr>
            <a:spLocks noGrp="1"/>
          </p:cNvSpPr>
          <p:nvPr>
            <p:ph idx="1"/>
          </p:nvPr>
        </p:nvSpPr>
        <p:spPr>
          <a:xfrm>
            <a:off x="6984693" y="1848516"/>
            <a:ext cx="4650619" cy="3990423"/>
          </a:xfrm>
          <a:solidFill>
            <a:schemeClr val="bg1"/>
          </a:solidFill>
          <a:ln>
            <a:solidFill>
              <a:schemeClr val="accent1"/>
            </a:solidFill>
          </a:ln>
        </p:spPr>
        <p:txBody>
          <a:bodyPr>
            <a:noAutofit/>
          </a:bodyPr>
          <a:lstStyle/>
          <a:p>
            <a:pPr marL="0" indent="0">
              <a:buNone/>
            </a:pPr>
            <a:r>
              <a:rPr lang="en-US" sz="1400" dirty="0">
                <a:latin typeface="Trebuchet MS" panose="020B0703020202090204" pitchFamily="34" charset="0"/>
                <a:cs typeface="Arial"/>
              </a:rPr>
              <a:t>What was observed for Prepare:  </a:t>
            </a:r>
          </a:p>
          <a:p>
            <a:pPr lvl="1"/>
            <a:r>
              <a:rPr lang="en-US" sz="1100" dirty="0">
                <a:latin typeface="Trebuchet MS" panose="020B0703020202090204" pitchFamily="34" charset="0"/>
                <a:cs typeface="Arial"/>
              </a:rPr>
              <a:t>It was not clear to users what learning activities were required to progress forward and to get “complete” for module. </a:t>
            </a:r>
          </a:p>
          <a:p>
            <a:pPr lvl="1"/>
            <a:r>
              <a:rPr lang="en-US" sz="1100" dirty="0">
                <a:latin typeface="Trebuchet MS" panose="020B0703020202090204" pitchFamily="34" charset="0"/>
                <a:cs typeface="Arial"/>
              </a:rPr>
              <a:t>Many guessed all were required because the Prepare tab says “1 of 3” complete</a:t>
            </a:r>
          </a:p>
          <a:p>
            <a:pPr lvl="1"/>
            <a:r>
              <a:rPr lang="en-US" sz="1100" dirty="0">
                <a:latin typeface="Trebuchet MS" panose="020B0703020202090204" pitchFamily="34" charset="0"/>
                <a:cs typeface="Arial"/>
              </a:rPr>
              <a:t>Students verbalized that “completing” sometimes means you just have to open a task, or do part of it</a:t>
            </a:r>
          </a:p>
          <a:p>
            <a:pPr marL="0" indent="0">
              <a:buNone/>
            </a:pPr>
            <a:r>
              <a:rPr lang="en-US" sz="1400" dirty="0">
                <a:latin typeface="Trebuchet MS" panose="020B0703020202090204" pitchFamily="34" charset="0"/>
              </a:rPr>
              <a:t>Why this is Important</a:t>
            </a:r>
          </a:p>
          <a:p>
            <a:pPr lvl="1"/>
            <a:r>
              <a:rPr lang="en-US" sz="1100" dirty="0">
                <a:latin typeface="Trebuchet MS" panose="020B0703020202090204" pitchFamily="34" charset="0"/>
                <a:cs typeface="Arial"/>
              </a:rPr>
              <a:t>If there isn’t clarity, some students will do everything (which may or may not be right for them) and others will figure out how to get around it</a:t>
            </a:r>
          </a:p>
          <a:p>
            <a:pPr lvl="1"/>
            <a:r>
              <a:rPr lang="en-US" sz="1100" dirty="0">
                <a:latin typeface="Trebuchet MS" panose="020B0703020202090204" pitchFamily="34" charset="0"/>
                <a:cs typeface="Arial"/>
              </a:rPr>
              <a:t>The more certain users are about what they need to do and the more they </a:t>
            </a:r>
            <a:r>
              <a:rPr lang="en-US" sz="1100" b="1" dirty="0">
                <a:solidFill>
                  <a:schemeClr val="accent2"/>
                </a:solidFill>
                <a:latin typeface="Trebuchet MS" panose="020B0703020202090204" pitchFamily="34" charset="0"/>
                <a:cs typeface="Arial"/>
              </a:rPr>
              <a:t>trust the system </a:t>
            </a:r>
            <a:r>
              <a:rPr lang="en-US" sz="1100" dirty="0">
                <a:latin typeface="Trebuchet MS" panose="020B0703020202090204" pitchFamily="34" charset="0"/>
                <a:cs typeface="Arial"/>
              </a:rPr>
              <a:t>to guide them, the better compliance ATI will have in encouraging the right behavior  </a:t>
            </a:r>
            <a:endParaRPr lang="en-US" sz="1050" dirty="0">
              <a:latin typeface="Trebuchet MS" panose="020B070302020209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E3BB5C94-6668-1946-B625-FB0A33932161}"/>
              </a:ext>
            </a:extLst>
          </p:cNvPr>
          <p:cNvSpPr txBox="1"/>
          <p:nvPr/>
        </p:nvSpPr>
        <p:spPr>
          <a:xfrm>
            <a:off x="2854606" y="1319001"/>
            <a:ext cx="823496" cy="246221"/>
          </a:xfrm>
          <a:prstGeom prst="rect">
            <a:avLst/>
          </a:prstGeom>
          <a:solidFill>
            <a:srgbClr val="00B050"/>
          </a:solidFill>
        </p:spPr>
        <p:txBody>
          <a:bodyPr wrap="square" rtlCol="0">
            <a:spAutoFit/>
          </a:bodyPr>
          <a:lstStyle/>
          <a:p>
            <a:r>
              <a:rPr lang="en-US" sz="1000" b="1" dirty="0">
                <a:solidFill>
                  <a:schemeClr val="bg1"/>
                </a:solidFill>
                <a:latin typeface="Helvetica" pitchFamily="2" charset="0"/>
                <a:cs typeface="Arial Black" panose="020B0604020202020204" pitchFamily="34" charset="0"/>
              </a:rPr>
              <a:t>PREPARE</a:t>
            </a:r>
          </a:p>
        </p:txBody>
      </p:sp>
      <p:sp>
        <p:nvSpPr>
          <p:cNvPr id="19" name="Title 1">
            <a:extLst>
              <a:ext uri="{FF2B5EF4-FFF2-40B4-BE49-F238E27FC236}">
                <a16:creationId xmlns:a16="http://schemas.microsoft.com/office/drawing/2014/main" id="{9DDADB05-4997-D945-8B7C-45C67B06B414}"/>
              </a:ext>
            </a:extLst>
          </p:cNvPr>
          <p:cNvSpPr txBox="1">
            <a:spLocks/>
          </p:cNvSpPr>
          <p:nvPr/>
        </p:nvSpPr>
        <p:spPr>
          <a:xfrm>
            <a:off x="9533858" y="152945"/>
            <a:ext cx="2594513" cy="12891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400" dirty="0">
                <a:solidFill>
                  <a:schemeClr val="bg1"/>
                </a:solidFill>
              </a:rPr>
              <a:t>The learning loop consists of Prepare Test and Improve</a:t>
            </a:r>
          </a:p>
        </p:txBody>
      </p:sp>
      <p:sp>
        <p:nvSpPr>
          <p:cNvPr id="7" name="TextBox 6">
            <a:extLst>
              <a:ext uri="{FF2B5EF4-FFF2-40B4-BE49-F238E27FC236}">
                <a16:creationId xmlns:a16="http://schemas.microsoft.com/office/drawing/2014/main" id="{7DE02E2A-DB34-444A-B334-5BB61ACB9B23}"/>
              </a:ext>
            </a:extLst>
          </p:cNvPr>
          <p:cNvSpPr txBox="1"/>
          <p:nvPr/>
        </p:nvSpPr>
        <p:spPr>
          <a:xfrm>
            <a:off x="6984693" y="1602295"/>
            <a:ext cx="2787268" cy="246221"/>
          </a:xfrm>
          <a:prstGeom prst="rect">
            <a:avLst/>
          </a:prstGeom>
          <a:solidFill>
            <a:srgbClr val="00B050"/>
          </a:solidFill>
        </p:spPr>
        <p:txBody>
          <a:bodyPr wrap="square" rtlCol="0">
            <a:spAutoFit/>
          </a:bodyPr>
          <a:lstStyle/>
          <a:p>
            <a:r>
              <a:rPr lang="en-US" sz="1000" b="1" dirty="0">
                <a:solidFill>
                  <a:schemeClr val="bg1"/>
                </a:solidFill>
                <a:latin typeface="Helvetica" pitchFamily="2" charset="0"/>
                <a:cs typeface="Arial Black" panose="020B0604020202020204" pitchFamily="34" charset="0"/>
              </a:rPr>
              <a:t>This data shows us changes are needed</a:t>
            </a:r>
          </a:p>
        </p:txBody>
      </p:sp>
    </p:spTree>
    <p:extLst>
      <p:ext uri="{BB962C8B-B14F-4D97-AF65-F5344CB8AC3E}">
        <p14:creationId xmlns:p14="http://schemas.microsoft.com/office/powerpoint/2010/main" val="839861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6401F-50E9-EC4D-AD4C-748ACD5B35C4}"/>
              </a:ext>
            </a:extLst>
          </p:cNvPr>
          <p:cNvSpPr>
            <a:spLocks noGrp="1"/>
          </p:cNvSpPr>
          <p:nvPr>
            <p:ph type="title"/>
          </p:nvPr>
        </p:nvSpPr>
        <p:spPr>
          <a:xfrm>
            <a:off x="447318" y="189288"/>
            <a:ext cx="9001481" cy="1320800"/>
          </a:xfrm>
        </p:spPr>
        <p:txBody>
          <a:bodyPr/>
          <a:lstStyle/>
          <a:p>
            <a:r>
              <a:rPr lang="en-US" dirty="0"/>
              <a:t>Usability Testing – Learning Loop Findings</a:t>
            </a:r>
          </a:p>
        </p:txBody>
      </p:sp>
      <p:pic>
        <p:nvPicPr>
          <p:cNvPr id="12" name="Picture 11">
            <a:extLst>
              <a:ext uri="{FF2B5EF4-FFF2-40B4-BE49-F238E27FC236}">
                <a16:creationId xmlns:a16="http://schemas.microsoft.com/office/drawing/2014/main" id="{5DF2F4E8-2815-594B-946A-F520636E4BCE}"/>
              </a:ext>
            </a:extLst>
          </p:cNvPr>
          <p:cNvPicPr>
            <a:picLocks noChangeAspect="1"/>
          </p:cNvPicPr>
          <p:nvPr/>
        </p:nvPicPr>
        <p:blipFill>
          <a:blip r:embed="rId2"/>
          <a:stretch>
            <a:fillRect/>
          </a:stretch>
        </p:blipFill>
        <p:spPr>
          <a:xfrm>
            <a:off x="900272" y="953124"/>
            <a:ext cx="5103621" cy="4497650"/>
          </a:xfrm>
          <a:prstGeom prst="rect">
            <a:avLst/>
          </a:prstGeom>
        </p:spPr>
      </p:pic>
      <p:sp>
        <p:nvSpPr>
          <p:cNvPr id="16" name="TextBox 15">
            <a:extLst>
              <a:ext uri="{FF2B5EF4-FFF2-40B4-BE49-F238E27FC236}">
                <a16:creationId xmlns:a16="http://schemas.microsoft.com/office/drawing/2014/main" id="{BD48B257-40FD-AC43-B1BE-19EFD79C9660}"/>
              </a:ext>
            </a:extLst>
          </p:cNvPr>
          <p:cNvSpPr txBox="1"/>
          <p:nvPr/>
        </p:nvSpPr>
        <p:spPr>
          <a:xfrm>
            <a:off x="2738874" y="971738"/>
            <a:ext cx="823496" cy="246221"/>
          </a:xfrm>
          <a:prstGeom prst="rect">
            <a:avLst/>
          </a:prstGeom>
          <a:solidFill>
            <a:srgbClr val="00B050"/>
          </a:solidFill>
        </p:spPr>
        <p:txBody>
          <a:bodyPr wrap="square" rtlCol="0">
            <a:spAutoFit/>
          </a:bodyPr>
          <a:lstStyle/>
          <a:p>
            <a:r>
              <a:rPr lang="en-US" sz="1000" b="1" dirty="0">
                <a:solidFill>
                  <a:schemeClr val="bg1"/>
                </a:solidFill>
                <a:latin typeface="Helvetica" pitchFamily="2" charset="0"/>
                <a:cs typeface="Arial Black" panose="020B0604020202020204" pitchFamily="34" charset="0"/>
              </a:rPr>
              <a:t>IMPROVE</a:t>
            </a:r>
          </a:p>
        </p:txBody>
      </p:sp>
      <p:sp>
        <p:nvSpPr>
          <p:cNvPr id="19" name="Title 1">
            <a:extLst>
              <a:ext uri="{FF2B5EF4-FFF2-40B4-BE49-F238E27FC236}">
                <a16:creationId xmlns:a16="http://schemas.microsoft.com/office/drawing/2014/main" id="{9DDADB05-4997-D945-8B7C-45C67B06B414}"/>
              </a:ext>
            </a:extLst>
          </p:cNvPr>
          <p:cNvSpPr txBox="1">
            <a:spLocks/>
          </p:cNvSpPr>
          <p:nvPr/>
        </p:nvSpPr>
        <p:spPr>
          <a:xfrm>
            <a:off x="9533858" y="152945"/>
            <a:ext cx="2594513" cy="12891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400" dirty="0">
                <a:solidFill>
                  <a:schemeClr val="bg1"/>
                </a:solidFill>
              </a:rPr>
              <a:t>The learning loop consists of Prepare Test and Improve</a:t>
            </a:r>
          </a:p>
        </p:txBody>
      </p:sp>
      <p:sp>
        <p:nvSpPr>
          <p:cNvPr id="20" name="Content Placeholder 4">
            <a:extLst>
              <a:ext uri="{FF2B5EF4-FFF2-40B4-BE49-F238E27FC236}">
                <a16:creationId xmlns:a16="http://schemas.microsoft.com/office/drawing/2014/main" id="{F2CD4211-82A0-D44C-AD51-D1A2D4FF1B77}"/>
              </a:ext>
            </a:extLst>
          </p:cNvPr>
          <p:cNvSpPr>
            <a:spLocks noGrp="1"/>
          </p:cNvSpPr>
          <p:nvPr>
            <p:ph idx="1"/>
          </p:nvPr>
        </p:nvSpPr>
        <p:spPr>
          <a:xfrm>
            <a:off x="6423988" y="2125158"/>
            <a:ext cx="4407126" cy="4209541"/>
          </a:xfrm>
          <a:solidFill>
            <a:schemeClr val="bg1"/>
          </a:solidFill>
          <a:ln>
            <a:solidFill>
              <a:schemeClr val="accent1"/>
            </a:solidFill>
          </a:ln>
        </p:spPr>
        <p:txBody>
          <a:bodyPr>
            <a:noAutofit/>
          </a:bodyPr>
          <a:lstStyle/>
          <a:p>
            <a:pPr marL="0" indent="0">
              <a:buNone/>
            </a:pPr>
            <a:r>
              <a:rPr lang="en-US" sz="1400" dirty="0">
                <a:latin typeface="Trebuchet MS" panose="020B0703020202090204" pitchFamily="34" charset="0"/>
                <a:cs typeface="Arial"/>
              </a:rPr>
              <a:t>What was observed for Improve:</a:t>
            </a:r>
          </a:p>
          <a:p>
            <a:pPr lvl="1"/>
            <a:r>
              <a:rPr lang="en-US" sz="1100" dirty="0">
                <a:latin typeface="Trebuchet MS" panose="020B0703020202090204" pitchFamily="34" charset="0"/>
                <a:cs typeface="Arial"/>
              </a:rPr>
              <a:t>They liked seeing required and recommendations, which they had hoped to have seen in the prepare section.</a:t>
            </a:r>
          </a:p>
          <a:p>
            <a:pPr lvl="1"/>
            <a:r>
              <a:rPr lang="en-US" sz="1100" dirty="0">
                <a:latin typeface="Trebuchet MS" panose="020B0703020202090204" pitchFamily="34" charset="0"/>
                <a:cs typeface="Arial"/>
              </a:rPr>
              <a:t>Participants didn’t see or access “Feedback” link in Improve Tab</a:t>
            </a:r>
          </a:p>
          <a:p>
            <a:pPr lvl="1"/>
            <a:r>
              <a:rPr lang="en-US" sz="1100" dirty="0">
                <a:latin typeface="Trebuchet MS" panose="020B0703020202090204" pitchFamily="34" charset="0"/>
                <a:cs typeface="Arial"/>
              </a:rPr>
              <a:t>Students were not at all clear that they should review feedback at this step</a:t>
            </a:r>
          </a:p>
          <a:p>
            <a:pPr marL="0" indent="0">
              <a:buNone/>
            </a:pPr>
            <a:r>
              <a:rPr lang="en-US" sz="1400" dirty="0">
                <a:latin typeface="Trebuchet MS" panose="020B0703020202090204" pitchFamily="34" charset="0"/>
                <a:cs typeface="Arial"/>
              </a:rPr>
              <a:t>Why it happened:  </a:t>
            </a:r>
          </a:p>
          <a:p>
            <a:pPr marL="0" indent="0">
              <a:buNone/>
            </a:pPr>
            <a:r>
              <a:rPr lang="en-US" sz="1100" dirty="0">
                <a:latin typeface="Trebuchet MS" panose="020B0703020202090204" pitchFamily="34" charset="0"/>
                <a:cs typeface="Arial"/>
              </a:rPr>
              <a:t>Not visually prominent</a:t>
            </a:r>
          </a:p>
          <a:p>
            <a:pPr lvl="1"/>
            <a:r>
              <a:rPr lang="en-US" sz="1100" dirty="0">
                <a:latin typeface="Trebuchet MS" panose="020B0703020202090204" pitchFamily="34" charset="0"/>
                <a:cs typeface="Arial"/>
              </a:rPr>
              <a:t>Feedback is not located where students expect; they expected it under “Coach Recommendations”</a:t>
            </a:r>
          </a:p>
          <a:p>
            <a:pPr lvl="1"/>
            <a:r>
              <a:rPr lang="en-US" sz="1100" dirty="0">
                <a:latin typeface="Trebuchet MS" panose="020B0703020202090204" pitchFamily="34" charset="0"/>
                <a:cs typeface="Arial"/>
              </a:rPr>
              <a:t>Students don’t naturally use the word “feedback” for what this is. They think of it as getting graded. </a:t>
            </a:r>
          </a:p>
          <a:p>
            <a:pPr lvl="1"/>
            <a:r>
              <a:rPr lang="en-US" sz="1100" dirty="0">
                <a:latin typeface="Trebuchet MS" panose="020B0703020202090204" pitchFamily="34" charset="0"/>
                <a:cs typeface="Arial"/>
              </a:rPr>
              <a:t>The student’s mental model is that they submit their assignment to be graded, and then they receive the graded assignment back from the coach.  </a:t>
            </a:r>
            <a:endParaRPr lang="en-US" sz="1100" dirty="0">
              <a:latin typeface="Trebuchet MS" panose="020B0703020202090204" pitchFamily="34" charset="0"/>
            </a:endParaRPr>
          </a:p>
        </p:txBody>
      </p:sp>
      <p:sp>
        <p:nvSpPr>
          <p:cNvPr id="7" name="TextBox 6">
            <a:extLst>
              <a:ext uri="{FF2B5EF4-FFF2-40B4-BE49-F238E27FC236}">
                <a16:creationId xmlns:a16="http://schemas.microsoft.com/office/drawing/2014/main" id="{BD77594A-BAAD-914A-A602-AD5B4A57BBD5}"/>
              </a:ext>
            </a:extLst>
          </p:cNvPr>
          <p:cNvSpPr txBox="1"/>
          <p:nvPr/>
        </p:nvSpPr>
        <p:spPr>
          <a:xfrm>
            <a:off x="6423988" y="1725048"/>
            <a:ext cx="2787268" cy="400110"/>
          </a:xfrm>
          <a:prstGeom prst="rect">
            <a:avLst/>
          </a:prstGeom>
          <a:solidFill>
            <a:srgbClr val="00B050"/>
          </a:solidFill>
        </p:spPr>
        <p:txBody>
          <a:bodyPr wrap="square" rtlCol="0">
            <a:spAutoFit/>
          </a:bodyPr>
          <a:lstStyle/>
          <a:p>
            <a:r>
              <a:rPr lang="en-US" sz="1000" b="1" dirty="0">
                <a:solidFill>
                  <a:schemeClr val="bg1"/>
                </a:solidFill>
                <a:latin typeface="Helvetica" pitchFamily="2" charset="0"/>
                <a:cs typeface="Arial Black" panose="020B0604020202020204" pitchFamily="34" charset="0"/>
              </a:rPr>
              <a:t>This data shows us some design decisions worked and other areas need more work.</a:t>
            </a:r>
          </a:p>
        </p:txBody>
      </p:sp>
    </p:spTree>
    <p:extLst>
      <p:ext uri="{BB962C8B-B14F-4D97-AF65-F5344CB8AC3E}">
        <p14:creationId xmlns:p14="http://schemas.microsoft.com/office/powerpoint/2010/main" val="3079162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4B3B-AF49-1343-8D3B-AA7F85D431D8}"/>
              </a:ext>
            </a:extLst>
          </p:cNvPr>
          <p:cNvSpPr>
            <a:spLocks noGrp="1"/>
          </p:cNvSpPr>
          <p:nvPr>
            <p:ph type="title"/>
          </p:nvPr>
        </p:nvSpPr>
        <p:spPr/>
        <p:txBody>
          <a:bodyPr/>
          <a:lstStyle/>
          <a:p>
            <a:r>
              <a:rPr lang="en-US" dirty="0"/>
              <a:t>How did our metrics influence the new design?</a:t>
            </a:r>
          </a:p>
        </p:txBody>
      </p:sp>
      <p:sp>
        <p:nvSpPr>
          <p:cNvPr id="3" name="Content Placeholder 2">
            <a:extLst>
              <a:ext uri="{FF2B5EF4-FFF2-40B4-BE49-F238E27FC236}">
                <a16:creationId xmlns:a16="http://schemas.microsoft.com/office/drawing/2014/main" id="{39C64AD9-790E-E247-8812-4266EE0505B8}"/>
              </a:ext>
            </a:extLst>
          </p:cNvPr>
          <p:cNvSpPr>
            <a:spLocks noGrp="1"/>
          </p:cNvSpPr>
          <p:nvPr>
            <p:ph idx="1"/>
          </p:nvPr>
        </p:nvSpPr>
        <p:spPr/>
        <p:txBody>
          <a:bodyPr/>
          <a:lstStyle/>
          <a:p>
            <a:r>
              <a:rPr lang="en-US" dirty="0"/>
              <a:t>What did we learn about the dashboard?</a:t>
            </a:r>
          </a:p>
          <a:p>
            <a:r>
              <a:rPr lang="en-US" dirty="0"/>
              <a:t>What did we discover about the learning loop?</a:t>
            </a:r>
          </a:p>
        </p:txBody>
      </p:sp>
    </p:spTree>
    <p:extLst>
      <p:ext uri="{BB962C8B-B14F-4D97-AF65-F5344CB8AC3E}">
        <p14:creationId xmlns:p14="http://schemas.microsoft.com/office/powerpoint/2010/main" val="1276967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CA4F-1BAD-F74A-BDDB-74AA02DAE0F3}"/>
              </a:ext>
            </a:extLst>
          </p:cNvPr>
          <p:cNvSpPr>
            <a:spLocks noGrp="1"/>
          </p:cNvSpPr>
          <p:nvPr>
            <p:ph type="title"/>
          </p:nvPr>
        </p:nvSpPr>
        <p:spPr>
          <a:xfrm>
            <a:off x="328950" y="104502"/>
            <a:ext cx="8596668" cy="1320800"/>
          </a:xfrm>
        </p:spPr>
        <p:txBody>
          <a:bodyPr/>
          <a:lstStyle/>
          <a:p>
            <a:r>
              <a:rPr lang="en-US" dirty="0"/>
              <a:t>Final product: Dashboard</a:t>
            </a:r>
          </a:p>
        </p:txBody>
      </p:sp>
      <p:grpSp>
        <p:nvGrpSpPr>
          <p:cNvPr id="8" name="Group 7">
            <a:extLst>
              <a:ext uri="{FF2B5EF4-FFF2-40B4-BE49-F238E27FC236}">
                <a16:creationId xmlns:a16="http://schemas.microsoft.com/office/drawing/2014/main" id="{E8911883-60D5-B84C-B416-501027CF8BA7}"/>
              </a:ext>
            </a:extLst>
          </p:cNvPr>
          <p:cNvGrpSpPr/>
          <p:nvPr/>
        </p:nvGrpSpPr>
        <p:grpSpPr>
          <a:xfrm>
            <a:off x="512348" y="819989"/>
            <a:ext cx="4114737" cy="5841393"/>
            <a:chOff x="4583753" y="609600"/>
            <a:chExt cx="4447540" cy="6313850"/>
          </a:xfrm>
        </p:grpSpPr>
        <p:pic>
          <p:nvPicPr>
            <p:cNvPr id="5" name="Picture 4">
              <a:extLst>
                <a:ext uri="{FF2B5EF4-FFF2-40B4-BE49-F238E27FC236}">
                  <a16:creationId xmlns:a16="http://schemas.microsoft.com/office/drawing/2014/main" id="{9C983039-0470-7D4D-AFFE-4CF758D6FE29}"/>
                </a:ext>
              </a:extLst>
            </p:cNvPr>
            <p:cNvPicPr>
              <a:picLocks noChangeAspect="1"/>
            </p:cNvPicPr>
            <p:nvPr/>
          </p:nvPicPr>
          <p:blipFill>
            <a:blip r:embed="rId2"/>
            <a:stretch>
              <a:fillRect/>
            </a:stretch>
          </p:blipFill>
          <p:spPr>
            <a:xfrm>
              <a:off x="4602057" y="609600"/>
              <a:ext cx="4429236" cy="3335204"/>
            </a:xfrm>
            <a:prstGeom prst="rect">
              <a:avLst/>
            </a:prstGeom>
          </p:spPr>
        </p:pic>
        <p:pic>
          <p:nvPicPr>
            <p:cNvPr id="6" name="Picture 5">
              <a:extLst>
                <a:ext uri="{FF2B5EF4-FFF2-40B4-BE49-F238E27FC236}">
                  <a16:creationId xmlns:a16="http://schemas.microsoft.com/office/drawing/2014/main" id="{1E4C9FB4-593A-314F-AAC7-5B1086746076}"/>
                </a:ext>
              </a:extLst>
            </p:cNvPr>
            <p:cNvPicPr>
              <a:picLocks noChangeAspect="1"/>
            </p:cNvPicPr>
            <p:nvPr/>
          </p:nvPicPr>
          <p:blipFill>
            <a:blip r:embed="rId3"/>
            <a:stretch>
              <a:fillRect/>
            </a:stretch>
          </p:blipFill>
          <p:spPr>
            <a:xfrm>
              <a:off x="4583753" y="3595778"/>
              <a:ext cx="4443984" cy="3327672"/>
            </a:xfrm>
            <a:prstGeom prst="rect">
              <a:avLst/>
            </a:prstGeom>
          </p:spPr>
        </p:pic>
      </p:grpSp>
      <p:sp>
        <p:nvSpPr>
          <p:cNvPr id="7" name="Content Placeholder 4">
            <a:extLst>
              <a:ext uri="{FF2B5EF4-FFF2-40B4-BE49-F238E27FC236}">
                <a16:creationId xmlns:a16="http://schemas.microsoft.com/office/drawing/2014/main" id="{44636D5C-2339-D041-A123-956896043CF7}"/>
              </a:ext>
            </a:extLst>
          </p:cNvPr>
          <p:cNvSpPr>
            <a:spLocks noGrp="1"/>
          </p:cNvSpPr>
          <p:nvPr>
            <p:ph idx="1"/>
          </p:nvPr>
        </p:nvSpPr>
        <p:spPr>
          <a:xfrm>
            <a:off x="5224491" y="1116264"/>
            <a:ext cx="4009798" cy="4932901"/>
          </a:xfrm>
          <a:solidFill>
            <a:schemeClr val="bg1"/>
          </a:solidFill>
          <a:ln>
            <a:solidFill>
              <a:schemeClr val="accent1"/>
            </a:solidFill>
          </a:ln>
        </p:spPr>
        <p:txBody>
          <a:bodyPr>
            <a:noAutofit/>
          </a:bodyPr>
          <a:lstStyle/>
          <a:p>
            <a:pPr marL="0" indent="0">
              <a:buNone/>
            </a:pPr>
            <a:r>
              <a:rPr lang="en-US" sz="1100" dirty="0">
                <a:latin typeface="Trebuchet MS" panose="020B0703020202090204" pitchFamily="34" charset="0"/>
                <a:cs typeface="Calibri" panose="020F0502020204030204" pitchFamily="34" charset="0"/>
              </a:rPr>
              <a:t>Additional feedback from what you saw on slide 9</a:t>
            </a:r>
          </a:p>
          <a:p>
            <a:r>
              <a:rPr lang="en-US" sz="1100" b="1" dirty="0">
                <a:latin typeface="Trebuchet MS" panose="020B0703020202090204" pitchFamily="34" charset="0"/>
              </a:rPr>
              <a:t>Navigation: </a:t>
            </a:r>
            <a:r>
              <a:rPr lang="en-US" sz="1100" dirty="0">
                <a:latin typeface="Trebuchet MS" panose="020B0703020202090204" pitchFamily="34" charset="0"/>
              </a:rPr>
              <a:t>users were successful navigating through the course content from dashboard, through Prepare, Test and Improve  </a:t>
            </a:r>
          </a:p>
          <a:p>
            <a:pPr lvl="1"/>
            <a:r>
              <a:rPr lang="en-US" sz="1100" i="1" dirty="0">
                <a:latin typeface="Trebuchet MS" panose="020B0703020202090204" pitchFamily="34" charset="0"/>
              </a:rPr>
              <a:t>“There’s structure here ..I can see where I am and how to get where I want to go.”  </a:t>
            </a:r>
          </a:p>
          <a:p>
            <a:r>
              <a:rPr lang="en-US" sz="1100" b="1" dirty="0">
                <a:latin typeface="Trebuchet MS" panose="020B0703020202090204" pitchFamily="34" charset="0"/>
                <a:cs typeface="Arial"/>
              </a:rPr>
              <a:t>Move at own pace: </a:t>
            </a:r>
            <a:r>
              <a:rPr lang="en-US" sz="1100" dirty="0">
                <a:latin typeface="Trebuchet MS" panose="020B0703020202090204" pitchFamily="34" charset="0"/>
                <a:cs typeface="Arial"/>
              </a:rPr>
              <a:t>participants understood through the UI design that they could move forward to next Module without waiting for coach to unlock; very positive response! </a:t>
            </a:r>
          </a:p>
          <a:p>
            <a:r>
              <a:rPr lang="en-US" sz="1100" i="1" dirty="0">
                <a:latin typeface="Trebuchet MS" panose="020B0703020202090204" pitchFamily="34" charset="0"/>
                <a:cs typeface="Arial"/>
              </a:rPr>
              <a:t>“It’s a relief I don’t have to wait for the coach to unlock anything, it’s really at my own speed.”  </a:t>
            </a:r>
            <a:endParaRPr lang="en-US" sz="1100" i="1" dirty="0">
              <a:latin typeface="Trebuchet MS" panose="020B0703020202090204" pitchFamily="34" charset="0"/>
              <a:cs typeface="Calibri" panose="020F0502020204030204" pitchFamily="34" charset="0"/>
            </a:endParaRPr>
          </a:p>
          <a:p>
            <a:r>
              <a:rPr lang="en-US" sz="1100" b="1" dirty="0">
                <a:latin typeface="Trebuchet MS" panose="020B0703020202090204" pitchFamily="34" charset="0"/>
              </a:rPr>
              <a:t>Progress: </a:t>
            </a:r>
            <a:r>
              <a:rPr lang="en-US" sz="1100" dirty="0">
                <a:latin typeface="Trebuchet MS" panose="020B0703020202090204" pitchFamily="34" charset="0"/>
              </a:rPr>
              <a:t>the interface supported user’s understanding of their progress through the material</a:t>
            </a:r>
          </a:p>
          <a:p>
            <a:pPr lvl="1">
              <a:lnSpc>
                <a:spcPct val="100000"/>
              </a:lnSpc>
            </a:pPr>
            <a:r>
              <a:rPr lang="en-US" sz="1100" dirty="0">
                <a:latin typeface="Trebuchet MS" panose="020B0703020202090204" pitchFamily="34" charset="0"/>
                <a:cs typeface="Arial"/>
              </a:rPr>
              <a:t>Modules status on dashboard was clear</a:t>
            </a:r>
            <a:endParaRPr lang="en-US" sz="1100" dirty="0">
              <a:latin typeface="Trebuchet MS" panose="020B0703020202090204" pitchFamily="34" charset="0"/>
            </a:endParaRPr>
          </a:p>
          <a:p>
            <a:pPr lvl="1">
              <a:lnSpc>
                <a:spcPct val="100000"/>
              </a:lnSpc>
            </a:pPr>
            <a:r>
              <a:rPr lang="en-US" sz="1100" dirty="0">
                <a:latin typeface="Trebuchet MS" panose="020B0703020202090204" pitchFamily="34" charset="0"/>
                <a:cs typeface="Arial"/>
              </a:rPr>
              <a:t>Progress indicator well-received and understood</a:t>
            </a:r>
          </a:p>
          <a:p>
            <a:pPr lvl="1">
              <a:lnSpc>
                <a:spcPct val="100000"/>
              </a:lnSpc>
            </a:pPr>
            <a:r>
              <a:rPr lang="en-US" sz="1100" i="1" dirty="0">
                <a:latin typeface="Trebuchet MS" panose="020B0703020202090204" pitchFamily="34" charset="0"/>
                <a:cs typeface="Arial"/>
              </a:rPr>
              <a:t>“I like that wheel of progress, plus I can tell with the checks which ones are done.”</a:t>
            </a:r>
            <a:endParaRPr lang="en-US" sz="1100" dirty="0">
              <a:latin typeface="Trebuchet MS" panose="020B0703020202090204" pitchFamily="34" charset="0"/>
              <a:cs typeface="Arial"/>
            </a:endParaRPr>
          </a:p>
        </p:txBody>
      </p:sp>
      <p:sp>
        <p:nvSpPr>
          <p:cNvPr id="9" name="TextBox 8">
            <a:extLst>
              <a:ext uri="{FF2B5EF4-FFF2-40B4-BE49-F238E27FC236}">
                <a16:creationId xmlns:a16="http://schemas.microsoft.com/office/drawing/2014/main" id="{48A747A2-94AD-E143-B24C-7E0227092C46}"/>
              </a:ext>
            </a:extLst>
          </p:cNvPr>
          <p:cNvSpPr txBox="1"/>
          <p:nvPr/>
        </p:nvSpPr>
        <p:spPr>
          <a:xfrm>
            <a:off x="5224491" y="870043"/>
            <a:ext cx="3450158" cy="246221"/>
          </a:xfrm>
          <a:prstGeom prst="rect">
            <a:avLst/>
          </a:prstGeom>
          <a:solidFill>
            <a:srgbClr val="00B050"/>
          </a:solidFill>
        </p:spPr>
        <p:txBody>
          <a:bodyPr wrap="square" rtlCol="0">
            <a:spAutoFit/>
          </a:bodyPr>
          <a:lstStyle/>
          <a:p>
            <a:r>
              <a:rPr lang="en-US" sz="1000" b="1" dirty="0">
                <a:solidFill>
                  <a:schemeClr val="bg1"/>
                </a:solidFill>
                <a:latin typeface="Helvetica" pitchFamily="2" charset="0"/>
                <a:cs typeface="Arial Black" panose="020B0604020202020204" pitchFamily="34" charset="0"/>
              </a:rPr>
              <a:t>This data supports the design decisions of Design A</a:t>
            </a:r>
          </a:p>
        </p:txBody>
      </p:sp>
    </p:spTree>
    <p:extLst>
      <p:ext uri="{BB962C8B-B14F-4D97-AF65-F5344CB8AC3E}">
        <p14:creationId xmlns:p14="http://schemas.microsoft.com/office/powerpoint/2010/main" val="878251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CA4F-1BAD-F74A-BDDB-74AA02DAE0F3}"/>
              </a:ext>
            </a:extLst>
          </p:cNvPr>
          <p:cNvSpPr>
            <a:spLocks noGrp="1"/>
          </p:cNvSpPr>
          <p:nvPr>
            <p:ph type="title"/>
          </p:nvPr>
        </p:nvSpPr>
        <p:spPr/>
        <p:txBody>
          <a:bodyPr>
            <a:normAutofit/>
          </a:bodyPr>
          <a:lstStyle/>
          <a:p>
            <a:r>
              <a:rPr lang="en-US" sz="3200" dirty="0"/>
              <a:t>Final product –updated wire and sketch file</a:t>
            </a:r>
          </a:p>
        </p:txBody>
      </p:sp>
      <p:pic>
        <p:nvPicPr>
          <p:cNvPr id="4" name="Picture 3">
            <a:extLst>
              <a:ext uri="{FF2B5EF4-FFF2-40B4-BE49-F238E27FC236}">
                <a16:creationId xmlns:a16="http://schemas.microsoft.com/office/drawing/2014/main" id="{EB0F5962-023D-E04A-8B8B-5EEAAD0C31E0}"/>
              </a:ext>
            </a:extLst>
          </p:cNvPr>
          <p:cNvPicPr>
            <a:picLocks noChangeAspect="1"/>
          </p:cNvPicPr>
          <p:nvPr/>
        </p:nvPicPr>
        <p:blipFill>
          <a:blip r:embed="rId2"/>
          <a:stretch>
            <a:fillRect/>
          </a:stretch>
        </p:blipFill>
        <p:spPr>
          <a:xfrm>
            <a:off x="677334" y="1501775"/>
            <a:ext cx="5816599" cy="4362449"/>
          </a:xfrm>
          <a:prstGeom prst="rect">
            <a:avLst/>
          </a:prstGeom>
        </p:spPr>
      </p:pic>
      <p:sp>
        <p:nvSpPr>
          <p:cNvPr id="7" name="Content Placeholder 6">
            <a:extLst>
              <a:ext uri="{FF2B5EF4-FFF2-40B4-BE49-F238E27FC236}">
                <a16:creationId xmlns:a16="http://schemas.microsoft.com/office/drawing/2014/main" id="{AFFBC52A-C67C-7045-8C9D-927CBE8F8C20}"/>
              </a:ext>
            </a:extLst>
          </p:cNvPr>
          <p:cNvSpPr>
            <a:spLocks noGrp="1"/>
          </p:cNvSpPr>
          <p:nvPr>
            <p:ph idx="1"/>
          </p:nvPr>
        </p:nvSpPr>
        <p:spPr>
          <a:xfrm>
            <a:off x="6858482" y="1930400"/>
            <a:ext cx="4224598" cy="2400299"/>
          </a:xfrm>
          <a:solidFill>
            <a:schemeClr val="bg1"/>
          </a:solidFill>
          <a:ln>
            <a:solidFill>
              <a:schemeClr val="accent1"/>
            </a:solidFill>
          </a:ln>
        </p:spPr>
        <p:txBody>
          <a:bodyPr>
            <a:normAutofit/>
          </a:bodyPr>
          <a:lstStyle/>
          <a:p>
            <a:pPr marL="0" indent="0">
              <a:buNone/>
            </a:pPr>
            <a:r>
              <a:rPr lang="en-US" sz="1100" dirty="0"/>
              <a:t>I was able to prove my assumptions based on feedback from users. As a reminder PO/PM wanted to display all data to students without letting them know which ones they “had to” do. They felt it was all important. </a:t>
            </a:r>
            <a:r>
              <a:rPr lang="en-US" sz="1100" b="1" i="1" dirty="0"/>
              <a:t>However, If everything is important then nothing is. </a:t>
            </a:r>
          </a:p>
          <a:p>
            <a:r>
              <a:rPr lang="en-US" sz="1100" dirty="0"/>
              <a:t>I had separated modules into 2 groups: Required and Study Resources. </a:t>
            </a:r>
          </a:p>
          <a:p>
            <a:r>
              <a:rPr lang="en-US" sz="1100" dirty="0"/>
              <a:t>I addressed the issue of trusting the system, by ensuring that I changed  the status label of “complete” in  modules that were not graded to “Last Accessed: &lt;date&gt;”  which was more accurate. </a:t>
            </a:r>
          </a:p>
        </p:txBody>
      </p:sp>
    </p:spTree>
    <p:extLst>
      <p:ext uri="{BB962C8B-B14F-4D97-AF65-F5344CB8AC3E}">
        <p14:creationId xmlns:p14="http://schemas.microsoft.com/office/powerpoint/2010/main" val="1128893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CA4F-1BAD-F74A-BDDB-74AA02DAE0F3}"/>
              </a:ext>
            </a:extLst>
          </p:cNvPr>
          <p:cNvSpPr>
            <a:spLocks noGrp="1"/>
          </p:cNvSpPr>
          <p:nvPr>
            <p:ph type="title"/>
          </p:nvPr>
        </p:nvSpPr>
        <p:spPr/>
        <p:txBody>
          <a:bodyPr>
            <a:normAutofit/>
          </a:bodyPr>
          <a:lstStyle/>
          <a:p>
            <a:r>
              <a:rPr lang="en-US" sz="3200" dirty="0"/>
              <a:t>Final product –updated wire and sketch file</a:t>
            </a:r>
          </a:p>
        </p:txBody>
      </p:sp>
      <p:sp>
        <p:nvSpPr>
          <p:cNvPr id="7" name="Content Placeholder 6">
            <a:extLst>
              <a:ext uri="{FF2B5EF4-FFF2-40B4-BE49-F238E27FC236}">
                <a16:creationId xmlns:a16="http://schemas.microsoft.com/office/drawing/2014/main" id="{25E1E368-E495-CA40-85A2-847EABF482B0}"/>
              </a:ext>
            </a:extLst>
          </p:cNvPr>
          <p:cNvSpPr txBox="1">
            <a:spLocks/>
          </p:cNvSpPr>
          <p:nvPr/>
        </p:nvSpPr>
        <p:spPr>
          <a:xfrm>
            <a:off x="7411946" y="1742498"/>
            <a:ext cx="4495800" cy="2289675"/>
          </a:xfrm>
          <a:prstGeom prst="rect">
            <a:avLst/>
          </a:prstGeom>
          <a:solidFill>
            <a:schemeClr val="bg1"/>
          </a:solidFill>
          <a:ln>
            <a:solidFill>
              <a:schemeClr val="accent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1200" dirty="0"/>
              <a:t>I changed “Coach Recommendations” to “Study Resources” the labeling conventions were consistent in all areas of the learning loop. </a:t>
            </a:r>
          </a:p>
          <a:p>
            <a:r>
              <a:rPr lang="en-US" sz="1200" dirty="0"/>
              <a:t>The message from the coach is now called “Coach Recommendations” </a:t>
            </a:r>
          </a:p>
          <a:p>
            <a:r>
              <a:rPr lang="en-US" sz="1200" dirty="0"/>
              <a:t>Additionally, I added Last Accessed and Time Spent in the Focused review because it is not graded. However users expressed the desire to know if they had gone through the module, and how much they spent on it.</a:t>
            </a:r>
          </a:p>
        </p:txBody>
      </p:sp>
      <p:pic>
        <p:nvPicPr>
          <p:cNvPr id="3" name="Picture 2">
            <a:extLst>
              <a:ext uri="{FF2B5EF4-FFF2-40B4-BE49-F238E27FC236}">
                <a16:creationId xmlns:a16="http://schemas.microsoft.com/office/drawing/2014/main" id="{5AC7F781-BDDD-A840-8497-7C85E3A68597}"/>
              </a:ext>
            </a:extLst>
          </p:cNvPr>
          <p:cNvPicPr>
            <a:picLocks noChangeAspect="1"/>
          </p:cNvPicPr>
          <p:nvPr/>
        </p:nvPicPr>
        <p:blipFill>
          <a:blip r:embed="rId2"/>
          <a:stretch>
            <a:fillRect/>
          </a:stretch>
        </p:blipFill>
        <p:spPr>
          <a:xfrm>
            <a:off x="773323" y="1357363"/>
            <a:ext cx="5988428" cy="3941750"/>
          </a:xfrm>
          <a:prstGeom prst="rect">
            <a:avLst/>
          </a:prstGeom>
        </p:spPr>
      </p:pic>
    </p:spTree>
    <p:extLst>
      <p:ext uri="{BB962C8B-B14F-4D97-AF65-F5344CB8AC3E}">
        <p14:creationId xmlns:p14="http://schemas.microsoft.com/office/powerpoint/2010/main" val="2335866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CA4F-1BAD-F74A-BDDB-74AA02DAE0F3}"/>
              </a:ext>
            </a:extLst>
          </p:cNvPr>
          <p:cNvSpPr>
            <a:spLocks noGrp="1"/>
          </p:cNvSpPr>
          <p:nvPr>
            <p:ph type="title"/>
          </p:nvPr>
        </p:nvSpPr>
        <p:spPr/>
        <p:txBody>
          <a:bodyPr/>
          <a:lstStyle/>
          <a:p>
            <a:r>
              <a:rPr lang="en-US" dirty="0"/>
              <a:t>Final product</a:t>
            </a:r>
          </a:p>
        </p:txBody>
      </p:sp>
      <p:sp>
        <p:nvSpPr>
          <p:cNvPr id="3" name="Content Placeholder 2">
            <a:extLst>
              <a:ext uri="{FF2B5EF4-FFF2-40B4-BE49-F238E27FC236}">
                <a16:creationId xmlns:a16="http://schemas.microsoft.com/office/drawing/2014/main" id="{E3FC3989-C799-0548-8266-6BDE5B420AB5}"/>
              </a:ext>
            </a:extLst>
          </p:cNvPr>
          <p:cNvSpPr>
            <a:spLocks noGrp="1"/>
          </p:cNvSpPr>
          <p:nvPr>
            <p:ph idx="1"/>
          </p:nvPr>
        </p:nvSpPr>
        <p:spPr>
          <a:xfrm>
            <a:off x="589199" y="1444492"/>
            <a:ext cx="8596668" cy="5088510"/>
          </a:xfrm>
        </p:spPr>
        <p:txBody>
          <a:bodyPr>
            <a:normAutofit fontScale="70000" lnSpcReduction="20000"/>
          </a:bodyPr>
          <a:lstStyle/>
          <a:p>
            <a:pPr marL="0" indent="0">
              <a:lnSpc>
                <a:spcPct val="120000"/>
              </a:lnSpc>
              <a:buNone/>
            </a:pPr>
            <a:r>
              <a:rPr lang="en-US" b="1" dirty="0"/>
              <a:t>What would you have done differently? </a:t>
            </a:r>
          </a:p>
          <a:p>
            <a:pPr>
              <a:lnSpc>
                <a:spcPct val="120000"/>
              </a:lnSpc>
            </a:pPr>
            <a:r>
              <a:rPr lang="en-US" dirty="0"/>
              <a:t>Ask for user feedback of the materials being provided. Students do like them, but which ones are more successful and why? Which ones are not as successful and why? Then let’s remove anything that doesn’t’ work and re-tool our courseware. </a:t>
            </a:r>
          </a:p>
          <a:p>
            <a:pPr>
              <a:lnSpc>
                <a:spcPct val="120000"/>
              </a:lnSpc>
            </a:pPr>
            <a:r>
              <a:rPr lang="en-US" dirty="0"/>
              <a:t>Perhaps adding additional metrics and a variety of the type of metric. For example A second round of </a:t>
            </a:r>
            <a:r>
              <a:rPr lang="en-US" b="1" dirty="0">
                <a:solidFill>
                  <a:schemeClr val="accent2"/>
                </a:solidFill>
              </a:rPr>
              <a:t>unmoderated usability </a:t>
            </a:r>
            <a:r>
              <a:rPr lang="en-US" dirty="0"/>
              <a:t>testing with new participants to see if there were any loose ends, or request for new features toward a v2. As opposed to a moderated test. Also, perhaps a </a:t>
            </a:r>
            <a:r>
              <a:rPr lang="en-US" b="1" dirty="0">
                <a:solidFill>
                  <a:schemeClr val="accent2"/>
                </a:solidFill>
              </a:rPr>
              <a:t>scorecard test </a:t>
            </a:r>
            <a:r>
              <a:rPr lang="en-US" dirty="0"/>
              <a:t>so we have numeric values to use as comparison for our v2 product. It would be great if we could work closer with development on page load times and being looped in for any rage clicks using a log analytics tool like log rocket.</a:t>
            </a:r>
          </a:p>
          <a:p>
            <a:pPr marL="0" indent="0">
              <a:lnSpc>
                <a:spcPct val="120000"/>
              </a:lnSpc>
              <a:buNone/>
            </a:pPr>
            <a:r>
              <a:rPr lang="en-US" b="1" dirty="0"/>
              <a:t>What did you learn? </a:t>
            </a:r>
          </a:p>
          <a:p>
            <a:pPr>
              <a:lnSpc>
                <a:spcPct val="120000"/>
              </a:lnSpc>
            </a:pPr>
            <a:r>
              <a:rPr lang="en-US" dirty="0"/>
              <a:t>That students like control of the system, even when we think we are making it easier for them. For example, Dashboard B had the 2 tabs and I thought that they would like it if we moved the completed modules into a ”done” tab. They didn’t like that. I think the reason was 2-fold, yes they liked visibility of all cards on one screen, which helped with control of the system – but they also liked being reminded of accomplishment in one central visible spot. </a:t>
            </a:r>
          </a:p>
          <a:p>
            <a:pPr>
              <a:lnSpc>
                <a:spcPct val="120000"/>
              </a:lnSpc>
            </a:pPr>
            <a:r>
              <a:rPr lang="en-US" dirty="0"/>
              <a:t>Students do not want a lot of extra information; however they do value being able to access it. We learned this through our usability testing. Product was saying, “they love our test prep products so we don’t want to leave those out” but the distinction I needed to make was how to alleviate the feeling of being overwhelmed by materials but still providing enough that education so they can achieve the high probability of passing.</a:t>
            </a:r>
          </a:p>
        </p:txBody>
      </p:sp>
    </p:spTree>
    <p:extLst>
      <p:ext uri="{BB962C8B-B14F-4D97-AF65-F5344CB8AC3E}">
        <p14:creationId xmlns:p14="http://schemas.microsoft.com/office/powerpoint/2010/main" val="3024302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CA4F-1BAD-F74A-BDDB-74AA02DAE0F3}"/>
              </a:ext>
            </a:extLst>
          </p:cNvPr>
          <p:cNvSpPr>
            <a:spLocks noGrp="1"/>
          </p:cNvSpPr>
          <p:nvPr>
            <p:ph type="title"/>
          </p:nvPr>
        </p:nvSpPr>
        <p:spPr/>
        <p:txBody>
          <a:bodyPr>
            <a:normAutofit fontScale="90000"/>
          </a:bodyPr>
          <a:lstStyle/>
          <a:p>
            <a:r>
              <a:rPr lang="en-US" dirty="0"/>
              <a:t>Did you meet/exceed the goals? </a:t>
            </a:r>
            <a:br>
              <a:rPr lang="en-US" dirty="0"/>
            </a:br>
            <a:r>
              <a:rPr lang="en-US" dirty="0"/>
              <a:t>How do you know it was successful? </a:t>
            </a:r>
            <a:br>
              <a:rPr lang="en-US" dirty="0"/>
            </a:br>
            <a:endParaRPr lang="en-US" dirty="0"/>
          </a:p>
        </p:txBody>
      </p:sp>
      <p:sp>
        <p:nvSpPr>
          <p:cNvPr id="3" name="Content Placeholder 2">
            <a:extLst>
              <a:ext uri="{FF2B5EF4-FFF2-40B4-BE49-F238E27FC236}">
                <a16:creationId xmlns:a16="http://schemas.microsoft.com/office/drawing/2014/main" id="{E3FC3989-C799-0548-8266-6BDE5B420AB5}"/>
              </a:ext>
            </a:extLst>
          </p:cNvPr>
          <p:cNvSpPr>
            <a:spLocks noGrp="1"/>
          </p:cNvSpPr>
          <p:nvPr>
            <p:ph idx="1"/>
          </p:nvPr>
        </p:nvSpPr>
        <p:spPr>
          <a:xfrm>
            <a:off x="918634" y="1930400"/>
            <a:ext cx="8596668" cy="4545071"/>
          </a:xfrm>
        </p:spPr>
        <p:txBody>
          <a:bodyPr>
            <a:normAutofit/>
          </a:bodyPr>
          <a:lstStyle/>
          <a:p>
            <a:pPr marL="0" lvl="0" indent="0">
              <a:buNone/>
            </a:pPr>
            <a:r>
              <a:rPr lang="en-US" sz="1600" dirty="0"/>
              <a:t>Through Usability testing I was able to validate assumptions and makes some changes as where users indicated preferences.</a:t>
            </a:r>
          </a:p>
          <a:p>
            <a:pPr lvl="0"/>
            <a:r>
              <a:rPr lang="en-US" sz="1600" dirty="0"/>
              <a:t>Validated usability of the design for helping students navigate successfully and without confusion through the primary flow of completing modules, lessons, quizzes and assessments </a:t>
            </a:r>
          </a:p>
          <a:p>
            <a:pPr lvl="0"/>
            <a:r>
              <a:rPr lang="en-US" sz="1600" dirty="0"/>
              <a:t>Validate that the design supports appropriate access to results, messages from coaches and feedback on graded assignments from their coach.</a:t>
            </a:r>
          </a:p>
          <a:p>
            <a:pPr lvl="0"/>
            <a:r>
              <a:rPr lang="en-US" sz="1600" dirty="0"/>
              <a:t>Determine whether the design supports students understanding of what is required vs. optional, needs to have been completed in order to progress to a new step and for a module to be marked as complete.</a:t>
            </a:r>
          </a:p>
          <a:p>
            <a:pPr lvl="0"/>
            <a:r>
              <a:rPr lang="en-US" sz="1600" dirty="0"/>
              <a:t>Get feedback and usability task data to inform design decisions for the dashboard. </a:t>
            </a:r>
          </a:p>
          <a:p>
            <a:pPr marL="0" lvl="0" indent="0">
              <a:buNone/>
            </a:pPr>
            <a:r>
              <a:rPr lang="en-US" sz="1600" dirty="0"/>
              <a:t>We received positive finding metrics which helped myself, the PO/PM team to know the design was a success. </a:t>
            </a:r>
          </a:p>
          <a:p>
            <a:r>
              <a:rPr lang="en-US" sz="1600" dirty="0"/>
              <a:t>5 of the 6 Existing users of the capstone system users agreed that this product was a must have for them. </a:t>
            </a:r>
          </a:p>
          <a:p>
            <a:pPr marL="0" lvl="0" indent="0">
              <a:buNone/>
            </a:pPr>
            <a:endParaRPr lang="en-US" sz="1600" dirty="0"/>
          </a:p>
        </p:txBody>
      </p:sp>
    </p:spTree>
    <p:extLst>
      <p:ext uri="{BB962C8B-B14F-4D97-AF65-F5344CB8AC3E}">
        <p14:creationId xmlns:p14="http://schemas.microsoft.com/office/powerpoint/2010/main" val="1877350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281F1-7D0E-1346-BD81-BF18FBF320D8}"/>
              </a:ext>
            </a:extLst>
          </p:cNvPr>
          <p:cNvSpPr>
            <a:spLocks noGrp="1"/>
          </p:cNvSpPr>
          <p:nvPr>
            <p:ph type="title"/>
          </p:nvPr>
        </p:nvSpPr>
        <p:spPr>
          <a:xfrm>
            <a:off x="677334" y="609600"/>
            <a:ext cx="8596668" cy="668357"/>
          </a:xfrm>
        </p:spPr>
        <p:txBody>
          <a:bodyPr>
            <a:normAutofit/>
          </a:bodyPr>
          <a:lstStyle/>
          <a:p>
            <a:r>
              <a:rPr lang="en-US" sz="3200" dirty="0"/>
              <a:t>“VATI” Virtual ATI a LMS System for Exam Prep</a:t>
            </a:r>
          </a:p>
        </p:txBody>
      </p:sp>
      <p:sp>
        <p:nvSpPr>
          <p:cNvPr id="3" name="Content Placeholder 2">
            <a:extLst>
              <a:ext uri="{FF2B5EF4-FFF2-40B4-BE49-F238E27FC236}">
                <a16:creationId xmlns:a16="http://schemas.microsoft.com/office/drawing/2014/main" id="{ABF5689D-EBD5-2748-904C-DCF97C84AE79}"/>
              </a:ext>
            </a:extLst>
          </p:cNvPr>
          <p:cNvSpPr>
            <a:spLocks noGrp="1"/>
          </p:cNvSpPr>
          <p:nvPr>
            <p:ph idx="1"/>
          </p:nvPr>
        </p:nvSpPr>
        <p:spPr>
          <a:xfrm>
            <a:off x="677334" y="1566295"/>
            <a:ext cx="8596668" cy="4960629"/>
          </a:xfrm>
        </p:spPr>
        <p:txBody>
          <a:bodyPr>
            <a:normAutofit fontScale="92500" lnSpcReduction="20000"/>
          </a:bodyPr>
          <a:lstStyle/>
          <a:p>
            <a:pPr>
              <a:lnSpc>
                <a:spcPct val="120000"/>
              </a:lnSpc>
            </a:pPr>
            <a:r>
              <a:rPr lang="en-US" b="1" dirty="0"/>
              <a:t>What is the goal of the project? </a:t>
            </a:r>
            <a:r>
              <a:rPr lang="en-US" dirty="0"/>
              <a:t>The goal is to guarantee within a small percentage points that students will </a:t>
            </a:r>
            <a:r>
              <a:rPr lang="en-US" b="1" dirty="0">
                <a:solidFill>
                  <a:schemeClr val="accent2"/>
                </a:solidFill>
              </a:rPr>
              <a:t>pass their NCLEX exam </a:t>
            </a:r>
            <a:r>
              <a:rPr lang="en-US" dirty="0"/>
              <a:t>and become a certified RN or LPN. </a:t>
            </a:r>
          </a:p>
          <a:p>
            <a:pPr>
              <a:lnSpc>
                <a:spcPct val="120000"/>
              </a:lnSpc>
            </a:pPr>
            <a:r>
              <a:rPr lang="en-US" dirty="0"/>
              <a:t>We accomplish these goals by providing a </a:t>
            </a:r>
            <a:r>
              <a:rPr lang="en-US" b="1" dirty="0">
                <a:solidFill>
                  <a:schemeClr val="accent2"/>
                </a:solidFill>
              </a:rPr>
              <a:t>self-paced</a:t>
            </a:r>
            <a:r>
              <a:rPr lang="en-US" b="1" dirty="0"/>
              <a:t> </a:t>
            </a:r>
            <a:r>
              <a:rPr lang="en-US" dirty="0"/>
              <a:t>virtual test prep product where the student has a </a:t>
            </a:r>
            <a:r>
              <a:rPr lang="en-US" b="1" dirty="0">
                <a:solidFill>
                  <a:schemeClr val="accent2"/>
                </a:solidFill>
              </a:rPr>
              <a:t>personalized</a:t>
            </a:r>
            <a:r>
              <a:rPr lang="en-US" dirty="0"/>
              <a:t> experience based on their existing skill sets. The student is coached by a live person as they move through the product. We also accomplish our goals by </a:t>
            </a:r>
            <a:r>
              <a:rPr lang="en-US" b="1" dirty="0">
                <a:solidFill>
                  <a:schemeClr val="accent2"/>
                </a:solidFill>
              </a:rPr>
              <a:t>creating our own LMS</a:t>
            </a:r>
            <a:r>
              <a:rPr lang="en-US" dirty="0"/>
              <a:t>, instead of using Moodle. This will allow greater customization and integration of a broad variety of content creators (Simulation based Kognito modules or Traditional skills-based tools/flash cards/animations)</a:t>
            </a:r>
          </a:p>
          <a:p>
            <a:pPr>
              <a:lnSpc>
                <a:spcPct val="120000"/>
              </a:lnSpc>
            </a:pPr>
            <a:r>
              <a:rPr lang="en-US" b="1" dirty="0"/>
              <a:t>What is the problem we are solving: </a:t>
            </a:r>
            <a:r>
              <a:rPr lang="en-US" dirty="0"/>
              <a:t>Currently, ATI offers a product that is used with instructors in the classroom called “ATI Capstone.” Capstone contains some NCLEX prep but is a much larger in classroom product. VATI (or Virtual ATI), is the natural extension of that and solves the problem of providing a full solution solely on 100% Virtual exam prep, rather than a partial/intro one with Capstone. The value here is that faculty at nursing schools have more time to teach other things in the classroom, besides test prep as students go through this self paced course.</a:t>
            </a:r>
          </a:p>
        </p:txBody>
      </p:sp>
    </p:spTree>
    <p:extLst>
      <p:ext uri="{BB962C8B-B14F-4D97-AF65-F5344CB8AC3E}">
        <p14:creationId xmlns:p14="http://schemas.microsoft.com/office/powerpoint/2010/main" val="2476149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9E66E-5B0B-604C-8C1C-794ACC4BE733}"/>
              </a:ext>
            </a:extLst>
          </p:cNvPr>
          <p:cNvSpPr>
            <a:spLocks noGrp="1"/>
          </p:cNvSpPr>
          <p:nvPr>
            <p:ph type="title"/>
          </p:nvPr>
        </p:nvSpPr>
        <p:spPr/>
        <p:txBody>
          <a:bodyPr/>
          <a:lstStyle/>
          <a:p>
            <a:r>
              <a:rPr lang="en-US" dirty="0"/>
              <a:t>Who are our users?</a:t>
            </a:r>
          </a:p>
        </p:txBody>
      </p:sp>
      <p:sp>
        <p:nvSpPr>
          <p:cNvPr id="3" name="Content Placeholder 2">
            <a:extLst>
              <a:ext uri="{FF2B5EF4-FFF2-40B4-BE49-F238E27FC236}">
                <a16:creationId xmlns:a16="http://schemas.microsoft.com/office/drawing/2014/main" id="{77FA5388-030D-4443-B34D-E13FB2331BD9}"/>
              </a:ext>
            </a:extLst>
          </p:cNvPr>
          <p:cNvSpPr>
            <a:spLocks noGrp="1"/>
          </p:cNvSpPr>
          <p:nvPr>
            <p:ph idx="1"/>
          </p:nvPr>
        </p:nvSpPr>
        <p:spPr>
          <a:xfrm>
            <a:off x="677334" y="1245636"/>
            <a:ext cx="8596668" cy="2135989"/>
          </a:xfrm>
        </p:spPr>
        <p:txBody>
          <a:bodyPr>
            <a:normAutofit fontScale="85000" lnSpcReduction="20000"/>
          </a:bodyPr>
          <a:lstStyle/>
          <a:p>
            <a:pPr>
              <a:lnSpc>
                <a:spcPct val="120000"/>
              </a:lnSpc>
            </a:pPr>
            <a:endParaRPr lang="en-US" dirty="0"/>
          </a:p>
          <a:p>
            <a:pPr>
              <a:lnSpc>
                <a:spcPct val="120000"/>
              </a:lnSpc>
            </a:pPr>
            <a:r>
              <a:rPr lang="en-US" dirty="0"/>
              <a:t>The Primary users are nursing </a:t>
            </a:r>
            <a:r>
              <a:rPr lang="en-US" dirty="0">
                <a:solidFill>
                  <a:schemeClr val="accent2"/>
                </a:solidFill>
              </a:rPr>
              <a:t>students</a:t>
            </a:r>
            <a:r>
              <a:rPr lang="en-US" dirty="0"/>
              <a:t> who want to pass their NCLEX exam to be a RN or LPN.</a:t>
            </a:r>
          </a:p>
          <a:p>
            <a:pPr>
              <a:lnSpc>
                <a:spcPct val="120000"/>
              </a:lnSpc>
            </a:pPr>
            <a:r>
              <a:rPr lang="en-US" dirty="0"/>
              <a:t>Secondary users are the </a:t>
            </a:r>
            <a:r>
              <a:rPr lang="en-US" dirty="0">
                <a:solidFill>
                  <a:schemeClr val="accent2"/>
                </a:solidFill>
              </a:rPr>
              <a:t>coaches</a:t>
            </a:r>
            <a:r>
              <a:rPr lang="en-US" dirty="0"/>
              <a:t> of the system, that monitor the students work and provide personalized recommendations and feedback.</a:t>
            </a:r>
          </a:p>
          <a:p>
            <a:pPr>
              <a:lnSpc>
                <a:spcPct val="120000"/>
              </a:lnSpc>
            </a:pPr>
            <a:r>
              <a:rPr lang="en-US" dirty="0"/>
              <a:t>Tertiary users are the </a:t>
            </a:r>
            <a:r>
              <a:rPr lang="en-US" dirty="0">
                <a:solidFill>
                  <a:schemeClr val="accent2"/>
                </a:solidFill>
              </a:rPr>
              <a:t>faculty</a:t>
            </a:r>
            <a:r>
              <a:rPr lang="en-US" dirty="0"/>
              <a:t> at nursing schools who review results with their students through reports.</a:t>
            </a:r>
          </a:p>
        </p:txBody>
      </p:sp>
      <p:sp>
        <p:nvSpPr>
          <p:cNvPr id="4" name="Title 1">
            <a:extLst>
              <a:ext uri="{FF2B5EF4-FFF2-40B4-BE49-F238E27FC236}">
                <a16:creationId xmlns:a16="http://schemas.microsoft.com/office/drawing/2014/main" id="{B3B99B7B-DF2A-A24A-AF95-4486943A29CF}"/>
              </a:ext>
            </a:extLst>
          </p:cNvPr>
          <p:cNvSpPr txBox="1">
            <a:spLocks/>
          </p:cNvSpPr>
          <p:nvPr/>
        </p:nvSpPr>
        <p:spPr>
          <a:xfrm>
            <a:off x="512080" y="3680858"/>
            <a:ext cx="9160729"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t>Project Impediment and the Solution</a:t>
            </a:r>
          </a:p>
        </p:txBody>
      </p:sp>
      <p:sp>
        <p:nvSpPr>
          <p:cNvPr id="5" name="Content Placeholder 2">
            <a:extLst>
              <a:ext uri="{FF2B5EF4-FFF2-40B4-BE49-F238E27FC236}">
                <a16:creationId xmlns:a16="http://schemas.microsoft.com/office/drawing/2014/main" id="{9B33A78E-17C2-9749-8B9E-21396056C9BA}"/>
              </a:ext>
            </a:extLst>
          </p:cNvPr>
          <p:cNvSpPr txBox="1">
            <a:spLocks/>
          </p:cNvSpPr>
          <p:nvPr/>
        </p:nvSpPr>
        <p:spPr>
          <a:xfrm>
            <a:off x="512080" y="4627084"/>
            <a:ext cx="8546860" cy="185698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20000"/>
              </a:lnSpc>
            </a:pPr>
            <a:r>
              <a:rPr lang="en-US" sz="1500" dirty="0"/>
              <a:t>When I’m asked to join a project, the PO or PM wants to start wireframing right away because of the timeline of the project (4-6 weeks in this case).</a:t>
            </a:r>
          </a:p>
          <a:p>
            <a:pPr>
              <a:lnSpc>
                <a:spcPct val="120000"/>
              </a:lnSpc>
            </a:pPr>
            <a:r>
              <a:rPr lang="en-US" sz="1500" dirty="0"/>
              <a:t>I’m not always brought into work early enough to accomplish a lot of persona work or other types of research (contextual inquire for example) . </a:t>
            </a:r>
          </a:p>
          <a:p>
            <a:pPr>
              <a:lnSpc>
                <a:spcPct val="120000"/>
              </a:lnSpc>
            </a:pPr>
            <a:r>
              <a:rPr lang="en-US" sz="1500" dirty="0"/>
              <a:t>I want to accommodate the needs of the business, but also serve the customer. My solutions are two-fold: First, I ask if the BU has any persona’s done in the past. Second, I look at supporting documents such as a BRD to see if I can get some user profiles from there. Additionally, I see if any stakeholder interviews have been done to incorporate more insights into who the customer is and what they want – besides relying on the PO/PM to do so. </a:t>
            </a:r>
          </a:p>
        </p:txBody>
      </p:sp>
      <p:sp>
        <p:nvSpPr>
          <p:cNvPr id="6" name="5-Point Star 5">
            <a:extLst>
              <a:ext uri="{FF2B5EF4-FFF2-40B4-BE49-F238E27FC236}">
                <a16:creationId xmlns:a16="http://schemas.microsoft.com/office/drawing/2014/main" id="{E3289DCD-0822-E349-B376-EA6196D7EF26}"/>
              </a:ext>
            </a:extLst>
          </p:cNvPr>
          <p:cNvSpPr/>
          <p:nvPr/>
        </p:nvSpPr>
        <p:spPr>
          <a:xfrm rot="957868">
            <a:off x="7545878" y="3697420"/>
            <a:ext cx="791919" cy="697500"/>
          </a:xfrm>
          <a:prstGeom prst="star5">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Title 1">
            <a:extLst>
              <a:ext uri="{FF2B5EF4-FFF2-40B4-BE49-F238E27FC236}">
                <a16:creationId xmlns:a16="http://schemas.microsoft.com/office/drawing/2014/main" id="{27D6E495-252A-5D47-B11A-F843F767E8FC}"/>
              </a:ext>
            </a:extLst>
          </p:cNvPr>
          <p:cNvSpPr txBox="1">
            <a:spLocks/>
          </p:cNvSpPr>
          <p:nvPr/>
        </p:nvSpPr>
        <p:spPr>
          <a:xfrm>
            <a:off x="10331007" y="507294"/>
            <a:ext cx="1815548" cy="574866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a:solidFill>
                  <a:schemeClr val="bg1"/>
                </a:solidFill>
              </a:rPr>
              <a:t>Approaches to solutions Include:</a:t>
            </a:r>
          </a:p>
          <a:p>
            <a:pPr algn="r"/>
            <a:r>
              <a:rPr lang="en-US" sz="1800" dirty="0">
                <a:solidFill>
                  <a:schemeClr val="bg1"/>
                </a:solidFill>
              </a:rPr>
              <a:t>Design thinking which focuses me more on what our user’s goals are and is best done in the initial phases of the design.</a:t>
            </a:r>
          </a:p>
          <a:p>
            <a:pPr algn="r"/>
            <a:r>
              <a:rPr lang="en-US" sz="1800" dirty="0">
                <a:solidFill>
                  <a:schemeClr val="bg1"/>
                </a:solidFill>
              </a:rPr>
              <a:t> </a:t>
            </a:r>
          </a:p>
          <a:p>
            <a:pPr algn="r"/>
            <a:endParaRPr lang="en-US" sz="1800" dirty="0">
              <a:solidFill>
                <a:schemeClr val="bg1"/>
              </a:solidFill>
            </a:endParaRPr>
          </a:p>
          <a:p>
            <a:pPr algn="r"/>
            <a:r>
              <a:rPr lang="en-US" sz="1800" dirty="0">
                <a:solidFill>
                  <a:schemeClr val="bg1"/>
                </a:solidFill>
              </a:rPr>
              <a:t>Later, UCD is applied to ensure the GUI helps our users to meet their needs. </a:t>
            </a:r>
          </a:p>
        </p:txBody>
      </p:sp>
    </p:spTree>
    <p:extLst>
      <p:ext uri="{BB962C8B-B14F-4D97-AF65-F5344CB8AC3E}">
        <p14:creationId xmlns:p14="http://schemas.microsoft.com/office/powerpoint/2010/main" val="53923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84F40BE-8047-684C-A843-080FBCE1FA86}"/>
              </a:ext>
            </a:extLst>
          </p:cNvPr>
          <p:cNvPicPr>
            <a:picLocks noChangeAspect="1"/>
          </p:cNvPicPr>
          <p:nvPr/>
        </p:nvPicPr>
        <p:blipFill>
          <a:blip r:embed="rId2"/>
          <a:stretch>
            <a:fillRect/>
          </a:stretch>
        </p:blipFill>
        <p:spPr>
          <a:xfrm>
            <a:off x="3857755" y="2434008"/>
            <a:ext cx="4777469" cy="1859686"/>
          </a:xfrm>
          <a:prstGeom prst="rect">
            <a:avLst/>
          </a:prstGeom>
        </p:spPr>
      </p:pic>
      <p:sp>
        <p:nvSpPr>
          <p:cNvPr id="9" name="Rectangle 8">
            <a:extLst>
              <a:ext uri="{FF2B5EF4-FFF2-40B4-BE49-F238E27FC236}">
                <a16:creationId xmlns:a16="http://schemas.microsoft.com/office/drawing/2014/main" id="{87F71B57-0F23-7E4E-81C8-6DFAA28434BE}"/>
              </a:ext>
            </a:extLst>
          </p:cNvPr>
          <p:cNvSpPr/>
          <p:nvPr/>
        </p:nvSpPr>
        <p:spPr>
          <a:xfrm>
            <a:off x="858541" y="2434008"/>
            <a:ext cx="2868109" cy="3972665"/>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26B592-6BDD-344B-8268-343D7B351AB5}"/>
              </a:ext>
            </a:extLst>
          </p:cNvPr>
          <p:cNvSpPr>
            <a:spLocks noGrp="1"/>
          </p:cNvSpPr>
          <p:nvPr>
            <p:ph type="title"/>
          </p:nvPr>
        </p:nvSpPr>
        <p:spPr>
          <a:xfrm>
            <a:off x="677334" y="294997"/>
            <a:ext cx="8596668" cy="1320800"/>
          </a:xfrm>
        </p:spPr>
        <p:txBody>
          <a:bodyPr/>
          <a:lstStyle/>
          <a:p>
            <a:r>
              <a:rPr lang="en-US" dirty="0"/>
              <a:t>Solution: Alignment Personas</a:t>
            </a:r>
          </a:p>
        </p:txBody>
      </p:sp>
      <p:sp>
        <p:nvSpPr>
          <p:cNvPr id="3" name="Content Placeholder 2">
            <a:extLst>
              <a:ext uri="{FF2B5EF4-FFF2-40B4-BE49-F238E27FC236}">
                <a16:creationId xmlns:a16="http://schemas.microsoft.com/office/drawing/2014/main" id="{D0D3372F-2E93-EC4A-8780-D5F5B3420F7C}"/>
              </a:ext>
            </a:extLst>
          </p:cNvPr>
          <p:cNvSpPr>
            <a:spLocks noGrp="1"/>
          </p:cNvSpPr>
          <p:nvPr>
            <p:ph idx="1"/>
          </p:nvPr>
        </p:nvSpPr>
        <p:spPr>
          <a:xfrm>
            <a:off x="478466" y="1135810"/>
            <a:ext cx="8361522" cy="875524"/>
          </a:xfrm>
        </p:spPr>
        <p:txBody>
          <a:bodyPr>
            <a:normAutofit fontScale="85000" lnSpcReduction="20000"/>
          </a:bodyPr>
          <a:lstStyle/>
          <a:p>
            <a:r>
              <a:rPr lang="en-US" dirty="0"/>
              <a:t>After looking through project documentation (BRD, PRD), I found existing alignment personas. Since my part of the project focused on the Student Experience, I was able to add to the alignment persona with supporting information from the BU and add to ATI’s alignment persons for VATI</a:t>
            </a:r>
          </a:p>
        </p:txBody>
      </p:sp>
      <p:sp>
        <p:nvSpPr>
          <p:cNvPr id="5" name="TextBox 4">
            <a:extLst>
              <a:ext uri="{FF2B5EF4-FFF2-40B4-BE49-F238E27FC236}">
                <a16:creationId xmlns:a16="http://schemas.microsoft.com/office/drawing/2014/main" id="{7A79DCD3-F01D-CC4A-9338-A63AF1C980A0}"/>
              </a:ext>
            </a:extLst>
          </p:cNvPr>
          <p:cNvSpPr txBox="1"/>
          <p:nvPr/>
        </p:nvSpPr>
        <p:spPr>
          <a:xfrm>
            <a:off x="9043987" y="457200"/>
            <a:ext cx="3014663" cy="547842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fontAlgn="base"/>
            <a:r>
              <a:rPr lang="en-US" sz="1000" dirty="0"/>
              <a:t>Personas that are created for the entire company, a big bunch of products or services, or a big division in the company, and end up being </a:t>
            </a:r>
            <a:r>
              <a:rPr lang="en-US" sz="1000" b="1" dirty="0"/>
              <a:t>too broad or data-driven to be helpful.</a:t>
            </a:r>
            <a:endParaRPr lang="en-US" sz="1000" dirty="0"/>
          </a:p>
          <a:p>
            <a:pPr fontAlgn="base"/>
            <a:br>
              <a:rPr lang="en-US" sz="1000" dirty="0"/>
            </a:br>
            <a:r>
              <a:rPr lang="en-US" sz="1000" dirty="0"/>
              <a:t>Those created across the organization or comprehensive products are </a:t>
            </a:r>
            <a:r>
              <a:rPr lang="en-US" sz="1000" b="1" dirty="0"/>
              <a:t>expensive and end up being ignored</a:t>
            </a:r>
            <a:r>
              <a:rPr lang="en-US" sz="1000" dirty="0"/>
              <a:t>.</a:t>
            </a:r>
          </a:p>
          <a:p>
            <a:endParaRPr lang="en-US" sz="1000" dirty="0"/>
          </a:p>
          <a:p>
            <a:r>
              <a:rPr lang="en-US" sz="1000" dirty="0"/>
              <a:t>Therefore: Alignment Personas were created </a:t>
            </a:r>
            <a:br>
              <a:rPr lang="en-US" sz="1000" dirty="0"/>
            </a:br>
            <a:r>
              <a:rPr lang="en-US" sz="1000" dirty="0"/>
              <a:t>Coined by former Amazon employee, Tamara </a:t>
            </a:r>
            <a:r>
              <a:rPr lang="en-US" sz="1000" dirty="0" err="1"/>
              <a:t>Adlin</a:t>
            </a:r>
            <a:r>
              <a:rPr lang="en-US" sz="1000" dirty="0"/>
              <a:t>.</a:t>
            </a:r>
          </a:p>
          <a:p>
            <a:endParaRPr lang="en-US" sz="1000" dirty="0"/>
          </a:p>
          <a:p>
            <a:pPr fontAlgn="base"/>
            <a:r>
              <a:rPr lang="en-US" sz="1000" dirty="0"/>
              <a:t>Alignment personas came out of her failures to produce data-driven personas across all of Amazon:</a:t>
            </a:r>
          </a:p>
          <a:p>
            <a:pPr fontAlgn="base"/>
            <a:endParaRPr lang="en-US" sz="1000" dirty="0"/>
          </a:p>
          <a:p>
            <a:pPr fontAlgn="base"/>
            <a:r>
              <a:rPr lang="en-US" sz="1000" dirty="0"/>
              <a:t>They were, “little, specific, precise, ad-hoc, assumption-based personas aligned the interdisciplinary teams and the problems they were trying to solve.”</a:t>
            </a:r>
          </a:p>
          <a:p>
            <a:endParaRPr lang="en-US" sz="1000" dirty="0"/>
          </a:p>
          <a:p>
            <a:pPr fontAlgn="base"/>
            <a:r>
              <a:rPr lang="en-US" sz="1000" dirty="0"/>
              <a:t>Personas reflect real user patterns, not different user roles.</a:t>
            </a:r>
          </a:p>
          <a:p>
            <a:pPr fontAlgn="base"/>
            <a:r>
              <a:rPr lang="en-US" sz="1000" dirty="0"/>
              <a:t>Focus on the current state (how users interact with the product); not the future state.</a:t>
            </a:r>
          </a:p>
          <a:p>
            <a:pPr fontAlgn="base"/>
            <a:r>
              <a:rPr lang="en-US" sz="1000" dirty="0"/>
              <a:t>Context-specific</a:t>
            </a:r>
          </a:p>
          <a:p>
            <a:br>
              <a:rPr lang="en-US" sz="1000" dirty="0"/>
            </a:br>
            <a:r>
              <a:rPr lang="en-US" sz="1000" b="1" dirty="0"/>
              <a:t>Personas should be aligned to teams, products, and most importantly, the problems they are trying to solve. </a:t>
            </a:r>
            <a:endParaRPr lang="en-US" sz="1000" dirty="0"/>
          </a:p>
          <a:p>
            <a:r>
              <a:rPr lang="en-US" sz="1000" dirty="0"/>
              <a:t>(All aligned to clear and measurable business goals.)</a:t>
            </a:r>
          </a:p>
          <a:p>
            <a:br>
              <a:rPr lang="en-US" sz="1000" dirty="0"/>
            </a:br>
            <a:endParaRPr lang="en-US" sz="1000" dirty="0"/>
          </a:p>
        </p:txBody>
      </p:sp>
      <p:pic>
        <p:nvPicPr>
          <p:cNvPr id="7" name="Picture 6">
            <a:extLst>
              <a:ext uri="{FF2B5EF4-FFF2-40B4-BE49-F238E27FC236}">
                <a16:creationId xmlns:a16="http://schemas.microsoft.com/office/drawing/2014/main" id="{7B000C5A-49DA-4F48-9F1C-1318785B6C61}"/>
              </a:ext>
            </a:extLst>
          </p:cNvPr>
          <p:cNvPicPr>
            <a:picLocks noChangeAspect="1"/>
          </p:cNvPicPr>
          <p:nvPr/>
        </p:nvPicPr>
        <p:blipFill rotWithShape="1">
          <a:blip r:embed="rId3"/>
          <a:srcRect l="-350" t="-464" r="350" b="48956"/>
          <a:stretch/>
        </p:blipFill>
        <p:spPr>
          <a:xfrm>
            <a:off x="3726650" y="4544014"/>
            <a:ext cx="4885141" cy="2027873"/>
          </a:xfrm>
          <a:prstGeom prst="rect">
            <a:avLst/>
          </a:prstGeom>
        </p:spPr>
      </p:pic>
      <p:pic>
        <p:nvPicPr>
          <p:cNvPr id="8" name="Picture 7">
            <a:extLst>
              <a:ext uri="{FF2B5EF4-FFF2-40B4-BE49-F238E27FC236}">
                <a16:creationId xmlns:a16="http://schemas.microsoft.com/office/drawing/2014/main" id="{EE32694B-9FCE-FB4C-99CB-17569A45F3AC}"/>
              </a:ext>
            </a:extLst>
          </p:cNvPr>
          <p:cNvPicPr>
            <a:picLocks noChangeAspect="1"/>
          </p:cNvPicPr>
          <p:nvPr/>
        </p:nvPicPr>
        <p:blipFill>
          <a:blip r:embed="rId4"/>
          <a:stretch>
            <a:fillRect/>
          </a:stretch>
        </p:blipFill>
        <p:spPr>
          <a:xfrm>
            <a:off x="1057409" y="2829545"/>
            <a:ext cx="1117931" cy="1038079"/>
          </a:xfrm>
          <a:prstGeom prst="rect">
            <a:avLst/>
          </a:prstGeom>
        </p:spPr>
      </p:pic>
      <p:sp>
        <p:nvSpPr>
          <p:cNvPr id="10" name="TextBox 9">
            <a:extLst>
              <a:ext uri="{FF2B5EF4-FFF2-40B4-BE49-F238E27FC236}">
                <a16:creationId xmlns:a16="http://schemas.microsoft.com/office/drawing/2014/main" id="{738D3CCC-3CC1-CB4F-941D-ABFE2ED9D64D}"/>
              </a:ext>
            </a:extLst>
          </p:cNvPr>
          <p:cNvSpPr txBox="1"/>
          <p:nvPr/>
        </p:nvSpPr>
        <p:spPr>
          <a:xfrm>
            <a:off x="966214" y="2519036"/>
            <a:ext cx="1300322" cy="246221"/>
          </a:xfrm>
          <a:prstGeom prst="rect">
            <a:avLst/>
          </a:prstGeom>
          <a:noFill/>
        </p:spPr>
        <p:txBody>
          <a:bodyPr wrap="square" rtlCol="0">
            <a:spAutoFit/>
          </a:bodyPr>
          <a:lstStyle/>
          <a:p>
            <a:r>
              <a:rPr lang="en-US" sz="1000" b="1" dirty="0">
                <a:latin typeface="Helvetica" pitchFamily="2" charset="0"/>
                <a:cs typeface="Arial Black" panose="020B0604020202020204" pitchFamily="34" charset="0"/>
              </a:rPr>
              <a:t>PROFILE PHOTO</a:t>
            </a:r>
          </a:p>
        </p:txBody>
      </p:sp>
      <p:sp>
        <p:nvSpPr>
          <p:cNvPr id="14" name="TextBox 13">
            <a:extLst>
              <a:ext uri="{FF2B5EF4-FFF2-40B4-BE49-F238E27FC236}">
                <a16:creationId xmlns:a16="http://schemas.microsoft.com/office/drawing/2014/main" id="{228144A8-3604-CC43-AC17-BC6A8AEA325B}"/>
              </a:ext>
            </a:extLst>
          </p:cNvPr>
          <p:cNvSpPr txBox="1"/>
          <p:nvPr/>
        </p:nvSpPr>
        <p:spPr>
          <a:xfrm>
            <a:off x="2236856" y="2519036"/>
            <a:ext cx="1300322" cy="246221"/>
          </a:xfrm>
          <a:prstGeom prst="rect">
            <a:avLst/>
          </a:prstGeom>
          <a:noFill/>
        </p:spPr>
        <p:txBody>
          <a:bodyPr wrap="square" rtlCol="0">
            <a:spAutoFit/>
          </a:bodyPr>
          <a:lstStyle/>
          <a:p>
            <a:r>
              <a:rPr lang="en-US" sz="1000" b="1" dirty="0">
                <a:latin typeface="Helvetica" pitchFamily="2" charset="0"/>
                <a:cs typeface="Arial Black" panose="020B0604020202020204" pitchFamily="34" charset="0"/>
              </a:rPr>
              <a:t>NAME AND ROLE</a:t>
            </a:r>
          </a:p>
        </p:txBody>
      </p:sp>
      <p:sp>
        <p:nvSpPr>
          <p:cNvPr id="15" name="TextBox 14">
            <a:extLst>
              <a:ext uri="{FF2B5EF4-FFF2-40B4-BE49-F238E27FC236}">
                <a16:creationId xmlns:a16="http://schemas.microsoft.com/office/drawing/2014/main" id="{20759605-DC1D-864B-8621-D2F1B12750B9}"/>
              </a:ext>
            </a:extLst>
          </p:cNvPr>
          <p:cNvSpPr txBox="1"/>
          <p:nvPr/>
        </p:nvSpPr>
        <p:spPr>
          <a:xfrm>
            <a:off x="966214" y="4047827"/>
            <a:ext cx="2497304" cy="246221"/>
          </a:xfrm>
          <a:prstGeom prst="rect">
            <a:avLst/>
          </a:prstGeom>
          <a:noFill/>
        </p:spPr>
        <p:txBody>
          <a:bodyPr wrap="square" rtlCol="0">
            <a:spAutoFit/>
          </a:bodyPr>
          <a:lstStyle/>
          <a:p>
            <a:r>
              <a:rPr lang="en-US" sz="1000" b="1" dirty="0">
                <a:latin typeface="Helvetica" pitchFamily="2" charset="0"/>
                <a:cs typeface="Arial Black" panose="020B0604020202020204" pitchFamily="34" charset="0"/>
              </a:rPr>
              <a:t>PESONA ALIGNMENT STATEMENT</a:t>
            </a:r>
          </a:p>
        </p:txBody>
      </p:sp>
      <p:sp>
        <p:nvSpPr>
          <p:cNvPr id="16" name="TextBox 15">
            <a:extLst>
              <a:ext uri="{FF2B5EF4-FFF2-40B4-BE49-F238E27FC236}">
                <a16:creationId xmlns:a16="http://schemas.microsoft.com/office/drawing/2014/main" id="{22762576-3704-9242-BA9D-4A52B7A32167}"/>
              </a:ext>
            </a:extLst>
          </p:cNvPr>
          <p:cNvSpPr txBox="1"/>
          <p:nvPr/>
        </p:nvSpPr>
        <p:spPr>
          <a:xfrm>
            <a:off x="966214" y="5273305"/>
            <a:ext cx="1641321" cy="246221"/>
          </a:xfrm>
          <a:prstGeom prst="rect">
            <a:avLst/>
          </a:prstGeom>
          <a:noFill/>
        </p:spPr>
        <p:txBody>
          <a:bodyPr wrap="square" rtlCol="0">
            <a:spAutoFit/>
          </a:bodyPr>
          <a:lstStyle/>
          <a:p>
            <a:r>
              <a:rPr lang="en-US" sz="1000" b="1" dirty="0">
                <a:latin typeface="Helvetica" pitchFamily="2" charset="0"/>
                <a:cs typeface="Arial Black" panose="020B0604020202020204" pitchFamily="34" charset="0"/>
              </a:rPr>
              <a:t>DEMOGRAPHICS</a:t>
            </a:r>
          </a:p>
        </p:txBody>
      </p:sp>
      <p:sp>
        <p:nvSpPr>
          <p:cNvPr id="19" name="TextBox 18">
            <a:extLst>
              <a:ext uri="{FF2B5EF4-FFF2-40B4-BE49-F238E27FC236}">
                <a16:creationId xmlns:a16="http://schemas.microsoft.com/office/drawing/2014/main" id="{2FDEC4E4-6E54-EF4B-98E3-2941829CBF34}"/>
              </a:ext>
            </a:extLst>
          </p:cNvPr>
          <p:cNvSpPr txBox="1"/>
          <p:nvPr/>
        </p:nvSpPr>
        <p:spPr>
          <a:xfrm>
            <a:off x="840663" y="2206931"/>
            <a:ext cx="823496" cy="246221"/>
          </a:xfrm>
          <a:prstGeom prst="rect">
            <a:avLst/>
          </a:prstGeom>
          <a:solidFill>
            <a:srgbClr val="00B050"/>
          </a:solidFill>
        </p:spPr>
        <p:txBody>
          <a:bodyPr wrap="square" rtlCol="0">
            <a:spAutoFit/>
          </a:bodyPr>
          <a:lstStyle/>
          <a:p>
            <a:r>
              <a:rPr lang="en-US" sz="1000" b="1" dirty="0">
                <a:solidFill>
                  <a:schemeClr val="bg1"/>
                </a:solidFill>
                <a:latin typeface="Helvetica" pitchFamily="2" charset="0"/>
                <a:cs typeface="Arial Black" panose="020B0604020202020204" pitchFamily="34" charset="0"/>
              </a:rPr>
              <a:t>STUDENT</a:t>
            </a:r>
          </a:p>
        </p:txBody>
      </p:sp>
      <p:sp>
        <p:nvSpPr>
          <p:cNvPr id="20" name="TextBox 19">
            <a:extLst>
              <a:ext uri="{FF2B5EF4-FFF2-40B4-BE49-F238E27FC236}">
                <a16:creationId xmlns:a16="http://schemas.microsoft.com/office/drawing/2014/main" id="{CC26A46B-3B66-784D-B651-C63A058554F0}"/>
              </a:ext>
            </a:extLst>
          </p:cNvPr>
          <p:cNvSpPr txBox="1"/>
          <p:nvPr/>
        </p:nvSpPr>
        <p:spPr>
          <a:xfrm>
            <a:off x="3857755" y="2221511"/>
            <a:ext cx="823496" cy="246221"/>
          </a:xfrm>
          <a:prstGeom prst="rect">
            <a:avLst/>
          </a:prstGeom>
          <a:solidFill>
            <a:srgbClr val="00B050"/>
          </a:solidFill>
        </p:spPr>
        <p:txBody>
          <a:bodyPr wrap="square" rtlCol="0">
            <a:spAutoFit/>
          </a:bodyPr>
          <a:lstStyle/>
          <a:p>
            <a:r>
              <a:rPr lang="en-US" sz="1000" b="1" dirty="0">
                <a:solidFill>
                  <a:schemeClr val="bg1"/>
                </a:solidFill>
                <a:latin typeface="Helvetica" pitchFamily="2" charset="0"/>
                <a:cs typeface="Arial Black" panose="020B0604020202020204" pitchFamily="34" charset="0"/>
              </a:rPr>
              <a:t>COACH</a:t>
            </a:r>
          </a:p>
        </p:txBody>
      </p:sp>
      <p:sp>
        <p:nvSpPr>
          <p:cNvPr id="23" name="TextBox 22">
            <a:extLst>
              <a:ext uri="{FF2B5EF4-FFF2-40B4-BE49-F238E27FC236}">
                <a16:creationId xmlns:a16="http://schemas.microsoft.com/office/drawing/2014/main" id="{F2A1C56F-E7DF-6845-AA7B-C4358712DCBD}"/>
              </a:ext>
            </a:extLst>
          </p:cNvPr>
          <p:cNvSpPr txBox="1"/>
          <p:nvPr/>
        </p:nvSpPr>
        <p:spPr>
          <a:xfrm>
            <a:off x="3857755" y="4383080"/>
            <a:ext cx="823496" cy="246221"/>
          </a:xfrm>
          <a:prstGeom prst="rect">
            <a:avLst/>
          </a:prstGeom>
          <a:solidFill>
            <a:srgbClr val="00B050"/>
          </a:solidFill>
        </p:spPr>
        <p:txBody>
          <a:bodyPr wrap="square" rtlCol="0">
            <a:spAutoFit/>
          </a:bodyPr>
          <a:lstStyle/>
          <a:p>
            <a:r>
              <a:rPr lang="en-US" sz="1000" b="1" dirty="0">
                <a:solidFill>
                  <a:schemeClr val="bg1"/>
                </a:solidFill>
                <a:latin typeface="Helvetica" pitchFamily="2" charset="0"/>
                <a:cs typeface="Arial Black" panose="020B0604020202020204" pitchFamily="34" charset="0"/>
              </a:rPr>
              <a:t>FACULTY</a:t>
            </a:r>
          </a:p>
        </p:txBody>
      </p:sp>
      <p:sp>
        <p:nvSpPr>
          <p:cNvPr id="4" name="TextBox 3">
            <a:extLst>
              <a:ext uri="{FF2B5EF4-FFF2-40B4-BE49-F238E27FC236}">
                <a16:creationId xmlns:a16="http://schemas.microsoft.com/office/drawing/2014/main" id="{390265FC-CA1D-2A41-88BF-E43A4A1372FB}"/>
              </a:ext>
            </a:extLst>
          </p:cNvPr>
          <p:cNvSpPr txBox="1"/>
          <p:nvPr/>
        </p:nvSpPr>
        <p:spPr>
          <a:xfrm>
            <a:off x="2266536" y="2787003"/>
            <a:ext cx="1407995" cy="338554"/>
          </a:xfrm>
          <a:prstGeom prst="rect">
            <a:avLst/>
          </a:prstGeom>
          <a:noFill/>
        </p:spPr>
        <p:txBody>
          <a:bodyPr wrap="square" rtlCol="0">
            <a:spAutoFit/>
          </a:bodyPr>
          <a:lstStyle/>
          <a:p>
            <a:r>
              <a:rPr lang="en-US" sz="800" dirty="0"/>
              <a:t>Nancy - Last Year Nursing Student</a:t>
            </a:r>
          </a:p>
        </p:txBody>
      </p:sp>
      <p:sp>
        <p:nvSpPr>
          <p:cNvPr id="17" name="TextBox 16">
            <a:extLst>
              <a:ext uri="{FF2B5EF4-FFF2-40B4-BE49-F238E27FC236}">
                <a16:creationId xmlns:a16="http://schemas.microsoft.com/office/drawing/2014/main" id="{16BD6E2C-46DE-B04E-A863-C3294A6E83FA}"/>
              </a:ext>
            </a:extLst>
          </p:cNvPr>
          <p:cNvSpPr txBox="1"/>
          <p:nvPr/>
        </p:nvSpPr>
        <p:spPr>
          <a:xfrm>
            <a:off x="966214" y="4274145"/>
            <a:ext cx="2570964" cy="830997"/>
          </a:xfrm>
          <a:prstGeom prst="rect">
            <a:avLst/>
          </a:prstGeom>
          <a:noFill/>
        </p:spPr>
        <p:txBody>
          <a:bodyPr wrap="square" rtlCol="0">
            <a:spAutoFit/>
          </a:bodyPr>
          <a:lstStyle/>
          <a:p>
            <a:r>
              <a:rPr lang="en-US" sz="800" dirty="0"/>
              <a:t>“Now Nancy” A young eager nursing student is anxious to get to a role in the nursing field…yesterday! She enjoys the classroom and the learning process – wanting to get “good grades. "She  is eager to control her own destiny to get her license and ”get this school thing over with.”</a:t>
            </a:r>
          </a:p>
        </p:txBody>
      </p:sp>
      <p:sp>
        <p:nvSpPr>
          <p:cNvPr id="18" name="TextBox 17">
            <a:extLst>
              <a:ext uri="{FF2B5EF4-FFF2-40B4-BE49-F238E27FC236}">
                <a16:creationId xmlns:a16="http://schemas.microsoft.com/office/drawing/2014/main" id="{4F404FD0-CBCA-0440-81AE-6D4040D26EF8}"/>
              </a:ext>
            </a:extLst>
          </p:cNvPr>
          <p:cNvSpPr txBox="1"/>
          <p:nvPr/>
        </p:nvSpPr>
        <p:spPr>
          <a:xfrm>
            <a:off x="993326" y="5496483"/>
            <a:ext cx="2546419" cy="830997"/>
          </a:xfrm>
          <a:prstGeom prst="rect">
            <a:avLst/>
          </a:prstGeom>
          <a:noFill/>
        </p:spPr>
        <p:txBody>
          <a:bodyPr wrap="square" rtlCol="0">
            <a:spAutoFit/>
          </a:bodyPr>
          <a:lstStyle/>
          <a:p>
            <a:pPr marL="171450" indent="-171450">
              <a:buFont typeface="Arial" panose="020B0604020202020204" pitchFamily="34" charset="0"/>
              <a:buChar char="•"/>
            </a:pPr>
            <a:r>
              <a:rPr lang="en-US" sz="800" dirty="0"/>
              <a:t>In her early to  mid 20’s using ATI products through Chamberlin University. </a:t>
            </a:r>
          </a:p>
          <a:p>
            <a:pPr marL="171450" indent="-171450">
              <a:buFont typeface="Arial" panose="020B0604020202020204" pitchFamily="34" charset="0"/>
              <a:buChar char="•"/>
            </a:pPr>
            <a:r>
              <a:rPr lang="en-US" sz="800" dirty="0"/>
              <a:t>Also works a part time job</a:t>
            </a:r>
          </a:p>
          <a:p>
            <a:pPr marL="171450" indent="-171450">
              <a:buFont typeface="Arial" panose="020B0604020202020204" pitchFamily="34" charset="0"/>
              <a:buChar char="•"/>
            </a:pPr>
            <a:r>
              <a:rPr lang="en-US" sz="800" dirty="0"/>
              <a:t>May have a young child in her household with a husband who is also working</a:t>
            </a:r>
          </a:p>
          <a:p>
            <a:pPr marL="171450" indent="-171450">
              <a:buFont typeface="Arial" panose="020B0604020202020204" pitchFamily="34" charset="0"/>
              <a:buChar char="•"/>
            </a:pPr>
            <a:r>
              <a:rPr lang="en-US" sz="800" dirty="0"/>
              <a:t>Balances school and work as best as she can.</a:t>
            </a:r>
          </a:p>
        </p:txBody>
      </p:sp>
      <p:sp>
        <p:nvSpPr>
          <p:cNvPr id="24" name="TextBox 23">
            <a:extLst>
              <a:ext uri="{FF2B5EF4-FFF2-40B4-BE49-F238E27FC236}">
                <a16:creationId xmlns:a16="http://schemas.microsoft.com/office/drawing/2014/main" id="{E8E755B9-B034-6E49-AA37-55B2EE94CD16}"/>
              </a:ext>
            </a:extLst>
          </p:cNvPr>
          <p:cNvSpPr txBox="1"/>
          <p:nvPr/>
        </p:nvSpPr>
        <p:spPr>
          <a:xfrm>
            <a:off x="5484636" y="2807270"/>
            <a:ext cx="1481666" cy="276999"/>
          </a:xfrm>
          <a:prstGeom prst="rect">
            <a:avLst/>
          </a:prstGeom>
          <a:solidFill>
            <a:schemeClr val="bg1"/>
          </a:solidFill>
        </p:spPr>
        <p:txBody>
          <a:bodyPr wrap="square" rtlCol="0">
            <a:spAutoFit/>
          </a:bodyPr>
          <a:lstStyle/>
          <a:p>
            <a:r>
              <a:rPr lang="en-US" sz="600" b="1" dirty="0">
                <a:latin typeface="Helvetica" pitchFamily="2" charset="0"/>
                <a:cs typeface="Arial Black" panose="020B0604020202020204" pitchFamily="34" charset="0"/>
              </a:rPr>
              <a:t>PESONA ALIGNMENT STATEMENT</a:t>
            </a:r>
          </a:p>
          <a:p>
            <a:endParaRPr lang="en-US" sz="600" b="1" dirty="0">
              <a:latin typeface="Helvetica" pitchFamily="2" charset="0"/>
              <a:cs typeface="Arial Black" panose="020B0604020202020204" pitchFamily="34" charset="0"/>
            </a:endParaRPr>
          </a:p>
        </p:txBody>
      </p:sp>
    </p:spTree>
    <p:extLst>
      <p:ext uri="{BB962C8B-B14F-4D97-AF65-F5344CB8AC3E}">
        <p14:creationId xmlns:p14="http://schemas.microsoft.com/office/powerpoint/2010/main" val="2941838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DBB0-08C4-5444-8141-9E29F221EDD6}"/>
              </a:ext>
            </a:extLst>
          </p:cNvPr>
          <p:cNvSpPr>
            <a:spLocks noGrp="1"/>
          </p:cNvSpPr>
          <p:nvPr>
            <p:ph type="title"/>
          </p:nvPr>
        </p:nvSpPr>
        <p:spPr>
          <a:xfrm>
            <a:off x="277941" y="178676"/>
            <a:ext cx="8596668" cy="660400"/>
          </a:xfrm>
        </p:spPr>
        <p:txBody>
          <a:bodyPr/>
          <a:lstStyle/>
          <a:p>
            <a:r>
              <a:rPr lang="en-US" dirty="0"/>
              <a:t>Student User flow</a:t>
            </a:r>
          </a:p>
        </p:txBody>
      </p:sp>
      <p:pic>
        <p:nvPicPr>
          <p:cNvPr id="5" name="Picture 4">
            <a:extLst>
              <a:ext uri="{FF2B5EF4-FFF2-40B4-BE49-F238E27FC236}">
                <a16:creationId xmlns:a16="http://schemas.microsoft.com/office/drawing/2014/main" id="{52467493-5DCA-F048-A650-A7CDDC860CC4}"/>
              </a:ext>
            </a:extLst>
          </p:cNvPr>
          <p:cNvPicPr>
            <a:picLocks noChangeAspect="1"/>
          </p:cNvPicPr>
          <p:nvPr/>
        </p:nvPicPr>
        <p:blipFill>
          <a:blip r:embed="rId2"/>
          <a:stretch>
            <a:fillRect/>
          </a:stretch>
        </p:blipFill>
        <p:spPr>
          <a:xfrm>
            <a:off x="184822" y="965200"/>
            <a:ext cx="12007178" cy="5563038"/>
          </a:xfrm>
          <a:prstGeom prst="rect">
            <a:avLst/>
          </a:prstGeom>
        </p:spPr>
      </p:pic>
      <p:sp>
        <p:nvSpPr>
          <p:cNvPr id="8" name="TextBox 7">
            <a:extLst>
              <a:ext uri="{FF2B5EF4-FFF2-40B4-BE49-F238E27FC236}">
                <a16:creationId xmlns:a16="http://schemas.microsoft.com/office/drawing/2014/main" id="{2E0243CF-0211-4D42-992F-B638B5C30EE5}"/>
              </a:ext>
            </a:extLst>
          </p:cNvPr>
          <p:cNvSpPr txBox="1"/>
          <p:nvPr/>
        </p:nvSpPr>
        <p:spPr>
          <a:xfrm>
            <a:off x="3338649" y="1314553"/>
            <a:ext cx="2070631" cy="253916"/>
          </a:xfrm>
          <a:prstGeom prst="rect">
            <a:avLst/>
          </a:prstGeom>
          <a:noFill/>
        </p:spPr>
        <p:txBody>
          <a:bodyPr wrap="square" rtlCol="0">
            <a:spAutoFit/>
          </a:bodyPr>
          <a:lstStyle/>
          <a:p>
            <a:r>
              <a:rPr lang="en-US" sz="1050" b="1" dirty="0">
                <a:solidFill>
                  <a:schemeClr val="accent2"/>
                </a:solidFill>
                <a:latin typeface="Arial" panose="020B0604020202020204" pitchFamily="34" charset="0"/>
                <a:cs typeface="Arial" panose="020B0604020202020204" pitchFamily="34" charset="0"/>
              </a:rPr>
              <a:t>Prepare &amp; Test &amp; Improve</a:t>
            </a:r>
          </a:p>
        </p:txBody>
      </p:sp>
      <p:sp>
        <p:nvSpPr>
          <p:cNvPr id="9" name="TextBox 8">
            <a:extLst>
              <a:ext uri="{FF2B5EF4-FFF2-40B4-BE49-F238E27FC236}">
                <a16:creationId xmlns:a16="http://schemas.microsoft.com/office/drawing/2014/main" id="{C9996C60-656D-2A4B-A5E5-15D3032C4EF2}"/>
              </a:ext>
            </a:extLst>
          </p:cNvPr>
          <p:cNvSpPr txBox="1"/>
          <p:nvPr/>
        </p:nvSpPr>
        <p:spPr>
          <a:xfrm>
            <a:off x="7128136" y="1314553"/>
            <a:ext cx="1949762" cy="253916"/>
          </a:xfrm>
          <a:prstGeom prst="rect">
            <a:avLst/>
          </a:prstGeom>
          <a:noFill/>
        </p:spPr>
        <p:txBody>
          <a:bodyPr wrap="square" rtlCol="0">
            <a:spAutoFit/>
          </a:bodyPr>
          <a:lstStyle/>
          <a:p>
            <a:r>
              <a:rPr lang="en-US" sz="1050" b="1" dirty="0">
                <a:solidFill>
                  <a:schemeClr val="accent2"/>
                </a:solidFill>
                <a:latin typeface="Arial" panose="020B0604020202020204" pitchFamily="34" charset="0"/>
                <a:cs typeface="Arial" panose="020B0604020202020204" pitchFamily="34" charset="0"/>
              </a:rPr>
              <a:t>Prepare &amp; Test &amp; Improve</a:t>
            </a:r>
          </a:p>
        </p:txBody>
      </p:sp>
      <p:sp>
        <p:nvSpPr>
          <p:cNvPr id="6" name="TextBox 5">
            <a:extLst>
              <a:ext uri="{FF2B5EF4-FFF2-40B4-BE49-F238E27FC236}">
                <a16:creationId xmlns:a16="http://schemas.microsoft.com/office/drawing/2014/main" id="{93CAB6E2-8DFB-4D4F-BA20-1C4D10CB571C}"/>
              </a:ext>
            </a:extLst>
          </p:cNvPr>
          <p:cNvSpPr txBox="1"/>
          <p:nvPr/>
        </p:nvSpPr>
        <p:spPr>
          <a:xfrm>
            <a:off x="9924899" y="100412"/>
            <a:ext cx="2070631" cy="738664"/>
          </a:xfrm>
          <a:prstGeom prst="rect">
            <a:avLst/>
          </a:prstGeom>
          <a:noFill/>
        </p:spPr>
        <p:txBody>
          <a:bodyPr wrap="square" rtlCol="0">
            <a:spAutoFit/>
          </a:bodyPr>
          <a:lstStyle/>
          <a:p>
            <a:r>
              <a:rPr lang="en-US" sz="1050" b="1" dirty="0">
                <a:solidFill>
                  <a:schemeClr val="bg1"/>
                </a:solidFill>
                <a:latin typeface="Arial" panose="020B0604020202020204" pitchFamily="34" charset="0"/>
                <a:cs typeface="Arial" panose="020B0604020202020204" pitchFamily="34" charset="0"/>
              </a:rPr>
              <a:t>Gating between core modules and the review modules. In each section the learning loop takes place.</a:t>
            </a:r>
          </a:p>
        </p:txBody>
      </p:sp>
    </p:spTree>
    <p:extLst>
      <p:ext uri="{BB962C8B-B14F-4D97-AF65-F5344CB8AC3E}">
        <p14:creationId xmlns:p14="http://schemas.microsoft.com/office/powerpoint/2010/main" val="496048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293C9-9EBA-2B49-87E9-84972F818250}"/>
              </a:ext>
            </a:extLst>
          </p:cNvPr>
          <p:cNvSpPr>
            <a:spLocks noGrp="1"/>
          </p:cNvSpPr>
          <p:nvPr>
            <p:ph type="title"/>
          </p:nvPr>
        </p:nvSpPr>
        <p:spPr/>
        <p:txBody>
          <a:bodyPr/>
          <a:lstStyle/>
          <a:p>
            <a:r>
              <a:rPr lang="en-US" dirty="0"/>
              <a:t>Preparing for Usability Testing</a:t>
            </a:r>
          </a:p>
        </p:txBody>
      </p:sp>
      <p:sp>
        <p:nvSpPr>
          <p:cNvPr id="3" name="Content Placeholder 2">
            <a:extLst>
              <a:ext uri="{FF2B5EF4-FFF2-40B4-BE49-F238E27FC236}">
                <a16:creationId xmlns:a16="http://schemas.microsoft.com/office/drawing/2014/main" id="{2936E96C-61BC-2548-B051-D3EC746F193A}"/>
              </a:ext>
            </a:extLst>
          </p:cNvPr>
          <p:cNvSpPr>
            <a:spLocks noGrp="1"/>
          </p:cNvSpPr>
          <p:nvPr>
            <p:ph idx="1"/>
          </p:nvPr>
        </p:nvSpPr>
        <p:spPr/>
        <p:txBody>
          <a:bodyPr/>
          <a:lstStyle/>
          <a:p>
            <a:r>
              <a:rPr lang="en-US" dirty="0"/>
              <a:t>We will see the what we tested for, and the results in the next slides. </a:t>
            </a:r>
          </a:p>
          <a:p>
            <a:r>
              <a:rPr lang="en-US" dirty="0"/>
              <a:t>Note that we had artifacts such as test scripts and user zoom recordings. </a:t>
            </a:r>
          </a:p>
          <a:p>
            <a:r>
              <a:rPr lang="en-US" dirty="0"/>
              <a:t>PM, Dev and other Stakeholders were able to listen in and review these items at anytime in the process. </a:t>
            </a:r>
          </a:p>
          <a:p>
            <a:endParaRPr lang="en-US" dirty="0"/>
          </a:p>
        </p:txBody>
      </p:sp>
    </p:spTree>
    <p:extLst>
      <p:ext uri="{BB962C8B-B14F-4D97-AF65-F5344CB8AC3E}">
        <p14:creationId xmlns:p14="http://schemas.microsoft.com/office/powerpoint/2010/main" val="2003308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DBB0-08C4-5444-8141-9E29F221EDD6}"/>
              </a:ext>
            </a:extLst>
          </p:cNvPr>
          <p:cNvSpPr>
            <a:spLocks noGrp="1"/>
          </p:cNvSpPr>
          <p:nvPr>
            <p:ph type="title"/>
          </p:nvPr>
        </p:nvSpPr>
        <p:spPr>
          <a:xfrm>
            <a:off x="3924633" y="262238"/>
            <a:ext cx="8922886" cy="1320800"/>
          </a:xfrm>
        </p:spPr>
        <p:txBody>
          <a:bodyPr/>
          <a:lstStyle/>
          <a:p>
            <a:r>
              <a:rPr lang="en-US" dirty="0"/>
              <a:t>Wireframes</a:t>
            </a:r>
          </a:p>
        </p:txBody>
      </p:sp>
      <p:sp>
        <p:nvSpPr>
          <p:cNvPr id="5" name="Content Placeholder 4">
            <a:extLst>
              <a:ext uri="{FF2B5EF4-FFF2-40B4-BE49-F238E27FC236}">
                <a16:creationId xmlns:a16="http://schemas.microsoft.com/office/drawing/2014/main" id="{DBBFEE30-8F05-2B47-A1EB-FB732A62F9B4}"/>
              </a:ext>
            </a:extLst>
          </p:cNvPr>
          <p:cNvSpPr>
            <a:spLocks noGrp="1"/>
          </p:cNvSpPr>
          <p:nvPr>
            <p:ph idx="1"/>
          </p:nvPr>
        </p:nvSpPr>
        <p:spPr>
          <a:xfrm>
            <a:off x="4250851" y="951776"/>
            <a:ext cx="8596668" cy="547577"/>
          </a:xfrm>
        </p:spPr>
        <p:txBody>
          <a:bodyPr/>
          <a:lstStyle/>
          <a:p>
            <a:r>
              <a:rPr lang="en-US" dirty="0"/>
              <a:t>Dashboards and Learning Loops</a:t>
            </a:r>
          </a:p>
        </p:txBody>
      </p:sp>
      <p:pic>
        <p:nvPicPr>
          <p:cNvPr id="6" name="Picture 5">
            <a:extLst>
              <a:ext uri="{FF2B5EF4-FFF2-40B4-BE49-F238E27FC236}">
                <a16:creationId xmlns:a16="http://schemas.microsoft.com/office/drawing/2014/main" id="{0B324A44-1C6B-C04D-9308-2F65A38214B8}"/>
              </a:ext>
            </a:extLst>
          </p:cNvPr>
          <p:cNvPicPr>
            <a:picLocks noChangeAspect="1"/>
          </p:cNvPicPr>
          <p:nvPr/>
        </p:nvPicPr>
        <p:blipFill>
          <a:blip r:embed="rId2"/>
          <a:stretch>
            <a:fillRect/>
          </a:stretch>
        </p:blipFill>
        <p:spPr>
          <a:xfrm>
            <a:off x="212971" y="115612"/>
            <a:ext cx="3711662" cy="6269578"/>
          </a:xfrm>
          <a:prstGeom prst="rect">
            <a:avLst/>
          </a:prstGeom>
        </p:spPr>
      </p:pic>
      <p:pic>
        <p:nvPicPr>
          <p:cNvPr id="7" name="Picture 6">
            <a:extLst>
              <a:ext uri="{FF2B5EF4-FFF2-40B4-BE49-F238E27FC236}">
                <a16:creationId xmlns:a16="http://schemas.microsoft.com/office/drawing/2014/main" id="{F02A174C-2E51-4048-BC51-2F1C5B0AC278}"/>
              </a:ext>
            </a:extLst>
          </p:cNvPr>
          <p:cNvPicPr>
            <a:picLocks noChangeAspect="1"/>
          </p:cNvPicPr>
          <p:nvPr/>
        </p:nvPicPr>
        <p:blipFill>
          <a:blip r:embed="rId3"/>
          <a:stretch>
            <a:fillRect/>
          </a:stretch>
        </p:blipFill>
        <p:spPr>
          <a:xfrm>
            <a:off x="4028309" y="1963245"/>
            <a:ext cx="5270500" cy="5054600"/>
          </a:xfrm>
          <a:prstGeom prst="rect">
            <a:avLst/>
          </a:prstGeom>
        </p:spPr>
      </p:pic>
      <p:sp>
        <p:nvSpPr>
          <p:cNvPr id="8" name="TextBox 7">
            <a:extLst>
              <a:ext uri="{FF2B5EF4-FFF2-40B4-BE49-F238E27FC236}">
                <a16:creationId xmlns:a16="http://schemas.microsoft.com/office/drawing/2014/main" id="{E56BE38F-A87A-8B40-84CF-6E36A44FF2EA}"/>
              </a:ext>
            </a:extLst>
          </p:cNvPr>
          <p:cNvSpPr txBox="1"/>
          <p:nvPr/>
        </p:nvSpPr>
        <p:spPr>
          <a:xfrm>
            <a:off x="9043987" y="457200"/>
            <a:ext cx="3014663" cy="424731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fontAlgn="base"/>
            <a:r>
              <a:rPr lang="en-US" sz="1000" dirty="0"/>
              <a:t>A/B Testing of Two Dashboards were created for students that we tested with. </a:t>
            </a:r>
          </a:p>
          <a:p>
            <a:pPr fontAlgn="base"/>
            <a:r>
              <a:rPr lang="en-US" sz="1000" dirty="0"/>
              <a:t>(Myself and an intern)</a:t>
            </a:r>
          </a:p>
          <a:p>
            <a:pPr fontAlgn="base"/>
            <a:endParaRPr lang="en-US" sz="1000" dirty="0"/>
          </a:p>
          <a:p>
            <a:pPr fontAlgn="base"/>
            <a:r>
              <a:rPr lang="en-US" sz="1000" dirty="0"/>
              <a:t>The first one was a simplified view with To Do and Completed Items</a:t>
            </a:r>
          </a:p>
          <a:p>
            <a:pPr fontAlgn="base"/>
            <a:endParaRPr lang="en-US" sz="1000" dirty="0"/>
          </a:p>
          <a:p>
            <a:pPr fontAlgn="base"/>
            <a:r>
              <a:rPr lang="en-US" sz="1000" dirty="0"/>
              <a:t>The second one was showing all modules on one page.</a:t>
            </a:r>
          </a:p>
          <a:p>
            <a:pPr fontAlgn="base"/>
            <a:endParaRPr lang="en-US" sz="1000" dirty="0"/>
          </a:p>
          <a:p>
            <a:pPr fontAlgn="base"/>
            <a:r>
              <a:rPr lang="en-US" sz="1000" dirty="0"/>
              <a:t>The concept was: Do students like to see all of their material in one view, or do they prefer the feeling of organization and accomplishment with the To Do and Completed. Remember, our core persona is eager to knock things out and check them off. </a:t>
            </a:r>
          </a:p>
          <a:p>
            <a:pPr fontAlgn="base"/>
            <a:endParaRPr lang="en-US" sz="1000" dirty="0"/>
          </a:p>
          <a:p>
            <a:pPr fontAlgn="base"/>
            <a:r>
              <a:rPr lang="en-US" sz="1000" dirty="0"/>
              <a:t>Also notice that the dashboard has a visualization to add some delight to users who enjoy accomplishment.</a:t>
            </a:r>
          </a:p>
          <a:p>
            <a:pPr fontAlgn="base"/>
            <a:endParaRPr lang="en-US" sz="1000" dirty="0"/>
          </a:p>
          <a:p>
            <a:pPr fontAlgn="base"/>
            <a:r>
              <a:rPr lang="en-US" sz="1000" dirty="0"/>
              <a:t>I not only have an area for student/coach messaging, but on the dashboard the student's coach can interact with them via messaging, yet it gives the feeling of live interaction, of the coach interacting with the student throughout the process. </a:t>
            </a:r>
          </a:p>
        </p:txBody>
      </p:sp>
    </p:spTree>
    <p:extLst>
      <p:ext uri="{BB962C8B-B14F-4D97-AF65-F5344CB8AC3E}">
        <p14:creationId xmlns:p14="http://schemas.microsoft.com/office/powerpoint/2010/main" val="2274936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DBB0-08C4-5444-8141-9E29F221EDD6}"/>
              </a:ext>
            </a:extLst>
          </p:cNvPr>
          <p:cNvSpPr>
            <a:spLocks noGrp="1"/>
          </p:cNvSpPr>
          <p:nvPr>
            <p:ph type="title"/>
          </p:nvPr>
        </p:nvSpPr>
        <p:spPr/>
        <p:txBody>
          <a:bodyPr/>
          <a:lstStyle/>
          <a:p>
            <a:r>
              <a:rPr lang="en-US" dirty="0"/>
              <a:t>Wireframes</a:t>
            </a:r>
          </a:p>
        </p:txBody>
      </p:sp>
      <p:sp>
        <p:nvSpPr>
          <p:cNvPr id="6" name="Content Placeholder 4">
            <a:extLst>
              <a:ext uri="{FF2B5EF4-FFF2-40B4-BE49-F238E27FC236}">
                <a16:creationId xmlns:a16="http://schemas.microsoft.com/office/drawing/2014/main" id="{8C6EED24-1195-B544-BB85-9A7985866174}"/>
              </a:ext>
            </a:extLst>
          </p:cNvPr>
          <p:cNvSpPr>
            <a:spLocks noGrp="1"/>
          </p:cNvSpPr>
          <p:nvPr>
            <p:ph idx="1"/>
          </p:nvPr>
        </p:nvSpPr>
        <p:spPr>
          <a:xfrm>
            <a:off x="813968" y="1382823"/>
            <a:ext cx="8596668" cy="547577"/>
          </a:xfrm>
        </p:spPr>
        <p:txBody>
          <a:bodyPr/>
          <a:lstStyle/>
          <a:p>
            <a:r>
              <a:rPr lang="en-US" dirty="0"/>
              <a:t>Dashboards and Learning Loops (Prepare, Test and Improve)</a:t>
            </a:r>
          </a:p>
        </p:txBody>
      </p:sp>
      <p:pic>
        <p:nvPicPr>
          <p:cNvPr id="7" name="Picture 6">
            <a:extLst>
              <a:ext uri="{FF2B5EF4-FFF2-40B4-BE49-F238E27FC236}">
                <a16:creationId xmlns:a16="http://schemas.microsoft.com/office/drawing/2014/main" id="{81001032-C8AE-B243-A1E1-22EA6B791CE8}"/>
              </a:ext>
            </a:extLst>
          </p:cNvPr>
          <p:cNvPicPr>
            <a:picLocks noChangeAspect="1"/>
          </p:cNvPicPr>
          <p:nvPr/>
        </p:nvPicPr>
        <p:blipFill>
          <a:blip r:embed="rId2"/>
          <a:stretch>
            <a:fillRect/>
          </a:stretch>
        </p:blipFill>
        <p:spPr>
          <a:xfrm>
            <a:off x="384066" y="1930400"/>
            <a:ext cx="4445000" cy="3009900"/>
          </a:xfrm>
          <a:prstGeom prst="rect">
            <a:avLst/>
          </a:prstGeom>
        </p:spPr>
      </p:pic>
      <p:pic>
        <p:nvPicPr>
          <p:cNvPr id="8" name="Picture 7">
            <a:extLst>
              <a:ext uri="{FF2B5EF4-FFF2-40B4-BE49-F238E27FC236}">
                <a16:creationId xmlns:a16="http://schemas.microsoft.com/office/drawing/2014/main" id="{D6F78BEC-E382-9D40-81ED-06D1996905A3}"/>
              </a:ext>
            </a:extLst>
          </p:cNvPr>
          <p:cNvPicPr>
            <a:picLocks noChangeAspect="1"/>
          </p:cNvPicPr>
          <p:nvPr/>
        </p:nvPicPr>
        <p:blipFill>
          <a:blip r:embed="rId3"/>
          <a:stretch>
            <a:fillRect/>
          </a:stretch>
        </p:blipFill>
        <p:spPr>
          <a:xfrm>
            <a:off x="384066" y="3958896"/>
            <a:ext cx="4521200" cy="2159000"/>
          </a:xfrm>
          <a:prstGeom prst="rect">
            <a:avLst/>
          </a:prstGeom>
        </p:spPr>
      </p:pic>
      <p:pic>
        <p:nvPicPr>
          <p:cNvPr id="9" name="Picture 8">
            <a:extLst>
              <a:ext uri="{FF2B5EF4-FFF2-40B4-BE49-F238E27FC236}">
                <a16:creationId xmlns:a16="http://schemas.microsoft.com/office/drawing/2014/main" id="{643DC8E7-E94D-4F4D-8802-D97703921B43}"/>
              </a:ext>
            </a:extLst>
          </p:cNvPr>
          <p:cNvPicPr>
            <a:picLocks noChangeAspect="1"/>
          </p:cNvPicPr>
          <p:nvPr/>
        </p:nvPicPr>
        <p:blipFill>
          <a:blip r:embed="rId4"/>
          <a:stretch>
            <a:fillRect/>
          </a:stretch>
        </p:blipFill>
        <p:spPr>
          <a:xfrm>
            <a:off x="5019274" y="1930400"/>
            <a:ext cx="4482225" cy="4892028"/>
          </a:xfrm>
          <a:prstGeom prst="rect">
            <a:avLst/>
          </a:prstGeom>
        </p:spPr>
      </p:pic>
      <p:sp>
        <p:nvSpPr>
          <p:cNvPr id="10" name="TextBox 9">
            <a:extLst>
              <a:ext uri="{FF2B5EF4-FFF2-40B4-BE49-F238E27FC236}">
                <a16:creationId xmlns:a16="http://schemas.microsoft.com/office/drawing/2014/main" id="{BA7AEFCD-146A-C744-8E77-8B7CD7B2D849}"/>
              </a:ext>
            </a:extLst>
          </p:cNvPr>
          <p:cNvSpPr txBox="1"/>
          <p:nvPr/>
        </p:nvSpPr>
        <p:spPr>
          <a:xfrm>
            <a:off x="9154826" y="2703623"/>
            <a:ext cx="3014663" cy="39395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fontAlgn="base"/>
            <a:r>
              <a:rPr lang="en-US" sz="1000" dirty="0"/>
              <a:t>This is the learning loop.</a:t>
            </a:r>
          </a:p>
          <a:p>
            <a:pPr fontAlgn="base"/>
            <a:endParaRPr lang="en-US" sz="1000" dirty="0"/>
          </a:p>
          <a:p>
            <a:pPr fontAlgn="base"/>
            <a:r>
              <a:rPr lang="en-US" sz="1000" dirty="0"/>
              <a:t>Note that students know how many modules they have to do to complete a section. </a:t>
            </a:r>
          </a:p>
          <a:p>
            <a:pPr fontAlgn="base"/>
            <a:endParaRPr lang="en-US" sz="1000" dirty="0"/>
          </a:p>
          <a:p>
            <a:pPr fontAlgn="base"/>
            <a:r>
              <a:rPr lang="en-US" sz="1000" dirty="0"/>
              <a:t>Something to point out here, was an assumption I made and tested for was the title of Required vs  “Coach Recommendations” </a:t>
            </a:r>
          </a:p>
          <a:p>
            <a:pPr fontAlgn="base"/>
            <a:endParaRPr lang="en-US" sz="1000" dirty="0"/>
          </a:p>
          <a:p>
            <a:pPr marL="228600" indent="-228600" fontAlgn="base">
              <a:buAutoNum type="arabicPeriod"/>
            </a:pPr>
            <a:r>
              <a:rPr lang="en-US" sz="1000" dirty="0"/>
              <a:t>Do students in the test understand which items they must do vs. which ones are not required. </a:t>
            </a:r>
          </a:p>
          <a:p>
            <a:pPr marL="228600" indent="-228600" fontAlgn="base">
              <a:buFontTx/>
              <a:buAutoNum type="arabicPeriod"/>
            </a:pPr>
            <a:r>
              <a:rPr lang="en-US" sz="1000" dirty="0"/>
              <a:t>Do they feel that the coach recommending modules provides enough personalization for them, or would they just ignore them because they aren’t under the required header?</a:t>
            </a:r>
          </a:p>
          <a:p>
            <a:pPr marL="228600" indent="-228600" fontAlgn="base">
              <a:buFontTx/>
              <a:buAutoNum type="arabicPeriod"/>
            </a:pPr>
            <a:r>
              <a:rPr lang="en-US" sz="1000" dirty="0"/>
              <a:t>Will students ”Loose trust” in the system if we mark items such as an </a:t>
            </a:r>
            <a:r>
              <a:rPr lang="en-US" sz="1000" dirty="0" err="1"/>
              <a:t>ebook</a:t>
            </a:r>
            <a:r>
              <a:rPr lang="en-US" sz="1000" dirty="0"/>
              <a:t> or a concept map as completed if just opening and closing the material sends that status without them doing any actual work?</a:t>
            </a:r>
          </a:p>
          <a:p>
            <a:pPr marL="228600" indent="-228600" fontAlgn="base">
              <a:buFontTx/>
              <a:buAutoNum type="arabicPeriod"/>
            </a:pPr>
            <a:endParaRPr lang="en-US" sz="1000" dirty="0"/>
          </a:p>
          <a:p>
            <a:pPr fontAlgn="base"/>
            <a:r>
              <a:rPr lang="en-US" sz="1000" dirty="0"/>
              <a:t>I knew what my might be, but PO/PM was not convinced at this stage.</a:t>
            </a:r>
          </a:p>
        </p:txBody>
      </p:sp>
      <p:sp>
        <p:nvSpPr>
          <p:cNvPr id="11" name="TextBox 10">
            <a:extLst>
              <a:ext uri="{FF2B5EF4-FFF2-40B4-BE49-F238E27FC236}">
                <a16:creationId xmlns:a16="http://schemas.microsoft.com/office/drawing/2014/main" id="{DF2D6403-ACB3-BB47-A26F-4E4646E06777}"/>
              </a:ext>
            </a:extLst>
          </p:cNvPr>
          <p:cNvSpPr txBox="1"/>
          <p:nvPr/>
        </p:nvSpPr>
        <p:spPr>
          <a:xfrm>
            <a:off x="9868395" y="147934"/>
            <a:ext cx="2301094" cy="1384995"/>
          </a:xfrm>
          <a:prstGeom prst="rect">
            <a:avLst/>
          </a:prstGeom>
          <a:noFill/>
        </p:spPr>
        <p:txBody>
          <a:bodyPr wrap="square" rtlCol="0">
            <a:spAutoFit/>
          </a:bodyPr>
          <a:lstStyle/>
          <a:p>
            <a:r>
              <a:rPr lang="en-US" sz="1050" dirty="0">
                <a:solidFill>
                  <a:schemeClr val="bg1"/>
                </a:solidFill>
              </a:rPr>
              <a:t>Students complete a series of activities to prepare them for the module they are in. In this case it’s Fundamentals. </a:t>
            </a:r>
          </a:p>
          <a:p>
            <a:r>
              <a:rPr lang="en-US" sz="1050" dirty="0">
                <a:solidFill>
                  <a:schemeClr val="bg1"/>
                </a:solidFill>
              </a:rPr>
              <a:t>They then “test”. Finally they move on to the “improve” tab where they are given required and recommended activities.</a:t>
            </a:r>
          </a:p>
        </p:txBody>
      </p:sp>
    </p:spTree>
    <p:extLst>
      <p:ext uri="{BB962C8B-B14F-4D97-AF65-F5344CB8AC3E}">
        <p14:creationId xmlns:p14="http://schemas.microsoft.com/office/powerpoint/2010/main" val="1792487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4B3B-AF49-1343-8D3B-AA7F85D431D8}"/>
              </a:ext>
            </a:extLst>
          </p:cNvPr>
          <p:cNvSpPr>
            <a:spLocks noGrp="1"/>
          </p:cNvSpPr>
          <p:nvPr>
            <p:ph type="title"/>
          </p:nvPr>
        </p:nvSpPr>
        <p:spPr/>
        <p:txBody>
          <a:bodyPr/>
          <a:lstStyle/>
          <a:p>
            <a:r>
              <a:rPr lang="en-US" dirty="0"/>
              <a:t>Findings</a:t>
            </a:r>
          </a:p>
        </p:txBody>
      </p:sp>
      <p:sp>
        <p:nvSpPr>
          <p:cNvPr id="3" name="Content Placeholder 2">
            <a:extLst>
              <a:ext uri="{FF2B5EF4-FFF2-40B4-BE49-F238E27FC236}">
                <a16:creationId xmlns:a16="http://schemas.microsoft.com/office/drawing/2014/main" id="{39C64AD9-790E-E247-8812-4266EE0505B8}"/>
              </a:ext>
            </a:extLst>
          </p:cNvPr>
          <p:cNvSpPr>
            <a:spLocks noGrp="1"/>
          </p:cNvSpPr>
          <p:nvPr>
            <p:ph idx="1"/>
          </p:nvPr>
        </p:nvSpPr>
        <p:spPr/>
        <p:txBody>
          <a:bodyPr/>
          <a:lstStyle/>
          <a:p>
            <a:r>
              <a:rPr lang="en-US" dirty="0"/>
              <a:t>Were our assumptions correct?</a:t>
            </a:r>
          </a:p>
          <a:p>
            <a:r>
              <a:rPr lang="en-US" dirty="0"/>
              <a:t>What did we learn?</a:t>
            </a:r>
          </a:p>
          <a:p>
            <a:r>
              <a:rPr lang="en-US" dirty="0"/>
              <a:t>Any surprises?</a:t>
            </a:r>
          </a:p>
          <a:p>
            <a:r>
              <a:rPr lang="en-US" dirty="0"/>
              <a:t>Results were socialized in a PPT deck with stakeholders. They then become a </a:t>
            </a:r>
            <a:r>
              <a:rPr lang="en-US" b="1" dirty="0">
                <a:solidFill>
                  <a:schemeClr val="accent2"/>
                </a:solidFill>
              </a:rPr>
              <a:t>qualitative metric </a:t>
            </a:r>
            <a:r>
              <a:rPr lang="en-US" dirty="0"/>
              <a:t>(aggregation of comments in for each workflow) as well as a </a:t>
            </a:r>
            <a:r>
              <a:rPr lang="en-US" b="1" dirty="0">
                <a:solidFill>
                  <a:schemeClr val="accent2"/>
                </a:solidFill>
              </a:rPr>
              <a:t>quantitative metric </a:t>
            </a:r>
            <a:r>
              <a:rPr lang="en-US" dirty="0"/>
              <a:t>(x out of Y participants prefer dashboard A to B) that serve as a benchmark moving forward in iterations of the next release. </a:t>
            </a:r>
          </a:p>
        </p:txBody>
      </p:sp>
    </p:spTree>
    <p:extLst>
      <p:ext uri="{BB962C8B-B14F-4D97-AF65-F5344CB8AC3E}">
        <p14:creationId xmlns:p14="http://schemas.microsoft.com/office/powerpoint/2010/main" val="318359245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426</TotalTime>
  <Words>2809</Words>
  <Application>Microsoft Macintosh PowerPoint</Application>
  <PresentationFormat>Widescreen</PresentationFormat>
  <Paragraphs>162</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Helvetica</vt:lpstr>
      <vt:lpstr>Trebuchet MS</vt:lpstr>
      <vt:lpstr>Wingdings 3</vt:lpstr>
      <vt:lpstr>Facet</vt:lpstr>
      <vt:lpstr>VATI: Virtual ATI</vt:lpstr>
      <vt:lpstr>“VATI” Virtual ATI a LMS System for Exam Prep</vt:lpstr>
      <vt:lpstr>Who are our users?</vt:lpstr>
      <vt:lpstr>Solution: Alignment Personas</vt:lpstr>
      <vt:lpstr>Student User flow</vt:lpstr>
      <vt:lpstr>Preparing for Usability Testing</vt:lpstr>
      <vt:lpstr>Wireframes</vt:lpstr>
      <vt:lpstr>Wireframes</vt:lpstr>
      <vt:lpstr>Findings</vt:lpstr>
      <vt:lpstr>Usability Testing – Dashboard Findings</vt:lpstr>
      <vt:lpstr>Usability Testing – Learning Loop Findings</vt:lpstr>
      <vt:lpstr>Usability Testing – Learning Loop Findings</vt:lpstr>
      <vt:lpstr>How did our metrics influence the new design?</vt:lpstr>
      <vt:lpstr>Final product: Dashboard</vt:lpstr>
      <vt:lpstr>Final product –updated wire and sketch file</vt:lpstr>
      <vt:lpstr>Final product –updated wire and sketch file</vt:lpstr>
      <vt:lpstr>Final product</vt:lpstr>
      <vt:lpstr>Did you meet/exceed the goals?  How do you know it was successful?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Alyssa Arrigo</dc:title>
  <dc:creator>Alyssa Arrigo</dc:creator>
  <cp:lastModifiedBy>Alyssa Arrigo</cp:lastModifiedBy>
  <cp:revision>33</cp:revision>
  <dcterms:created xsi:type="dcterms:W3CDTF">2019-09-22T16:41:32Z</dcterms:created>
  <dcterms:modified xsi:type="dcterms:W3CDTF">2020-05-29T18:09:56Z</dcterms:modified>
</cp:coreProperties>
</file>